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64" r:id="rId1"/>
    <p:sldMasterId id="2147483912" r:id="rId2"/>
  </p:sldMasterIdLst>
  <p:notesMasterIdLst>
    <p:notesMasterId r:id="rId70"/>
  </p:notesMasterIdLst>
  <p:handoutMasterIdLst>
    <p:handoutMasterId r:id="rId71"/>
  </p:handoutMasterIdLst>
  <p:sldIdLst>
    <p:sldId id="3743" r:id="rId3"/>
    <p:sldId id="3811" r:id="rId4"/>
    <p:sldId id="3808" r:id="rId5"/>
    <p:sldId id="3809" r:id="rId6"/>
    <p:sldId id="3810" r:id="rId7"/>
    <p:sldId id="3812" r:id="rId8"/>
    <p:sldId id="3763" r:id="rId9"/>
    <p:sldId id="3777" r:id="rId10"/>
    <p:sldId id="3778" r:id="rId11"/>
    <p:sldId id="3788" r:id="rId12"/>
    <p:sldId id="3784" r:id="rId13"/>
    <p:sldId id="3767" r:id="rId14"/>
    <p:sldId id="3769" r:id="rId15"/>
    <p:sldId id="3770" r:id="rId16"/>
    <p:sldId id="3772" r:id="rId17"/>
    <p:sldId id="3793" r:id="rId18"/>
    <p:sldId id="3787" r:id="rId19"/>
    <p:sldId id="3774" r:id="rId20"/>
    <p:sldId id="8280" r:id="rId21"/>
    <p:sldId id="3796" r:id="rId22"/>
    <p:sldId id="3797" r:id="rId23"/>
    <p:sldId id="3798" r:id="rId24"/>
    <p:sldId id="3799" r:id="rId25"/>
    <p:sldId id="3800" r:id="rId26"/>
    <p:sldId id="3801" r:id="rId27"/>
    <p:sldId id="3802" r:id="rId28"/>
    <p:sldId id="3804" r:id="rId29"/>
    <p:sldId id="3805" r:id="rId30"/>
    <p:sldId id="3807" r:id="rId31"/>
    <p:sldId id="8279" r:id="rId32"/>
    <p:sldId id="380" r:id="rId33"/>
    <p:sldId id="1559" r:id="rId34"/>
    <p:sldId id="1560" r:id="rId35"/>
    <p:sldId id="1561" r:id="rId36"/>
    <p:sldId id="1562" r:id="rId37"/>
    <p:sldId id="8278" r:id="rId38"/>
    <p:sldId id="8253" r:id="rId39"/>
    <p:sldId id="336" r:id="rId40"/>
    <p:sldId id="2227" r:id="rId41"/>
    <p:sldId id="339" r:id="rId42"/>
    <p:sldId id="330" r:id="rId43"/>
    <p:sldId id="2215" r:id="rId44"/>
    <p:sldId id="1788" r:id="rId45"/>
    <p:sldId id="8267" r:id="rId46"/>
    <p:sldId id="8255" r:id="rId47"/>
    <p:sldId id="8254" r:id="rId48"/>
    <p:sldId id="8258" r:id="rId49"/>
    <p:sldId id="457" r:id="rId50"/>
    <p:sldId id="458" r:id="rId51"/>
    <p:sldId id="8252" r:id="rId52"/>
    <p:sldId id="324" r:id="rId53"/>
    <p:sldId id="347" r:id="rId54"/>
    <p:sldId id="499" r:id="rId55"/>
    <p:sldId id="1694" r:id="rId56"/>
    <p:sldId id="425" r:id="rId57"/>
    <p:sldId id="8276" r:id="rId58"/>
    <p:sldId id="1029" r:id="rId59"/>
    <p:sldId id="578" r:id="rId60"/>
    <p:sldId id="573" r:id="rId61"/>
    <p:sldId id="8277" r:id="rId62"/>
    <p:sldId id="1866" r:id="rId63"/>
    <p:sldId id="630" r:id="rId64"/>
    <p:sldId id="511" r:id="rId65"/>
    <p:sldId id="4290" r:id="rId66"/>
    <p:sldId id="8274" r:id="rId67"/>
    <p:sldId id="8269" r:id="rId68"/>
    <p:sldId id="3741" r:id="rId6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DA967A-9C5D-497D-A1AB-03F6F75FBC73}">
          <p14:sldIdLst>
            <p14:sldId id="3743"/>
            <p14:sldId id="3811"/>
            <p14:sldId id="3808"/>
            <p14:sldId id="3809"/>
            <p14:sldId id="3810"/>
            <p14:sldId id="3812"/>
            <p14:sldId id="3763"/>
            <p14:sldId id="3777"/>
            <p14:sldId id="3778"/>
            <p14:sldId id="3788"/>
            <p14:sldId id="3784"/>
            <p14:sldId id="3767"/>
            <p14:sldId id="3769"/>
            <p14:sldId id="3770"/>
            <p14:sldId id="3772"/>
            <p14:sldId id="3793"/>
            <p14:sldId id="3787"/>
            <p14:sldId id="3774"/>
          </p14:sldIdLst>
        </p14:section>
        <p14:section name="Design Patterns" id="{BD971C3F-6A2A-4359-973A-F74DF5AFD8C1}">
          <p14:sldIdLst>
            <p14:sldId id="8280"/>
            <p14:sldId id="3796"/>
            <p14:sldId id="3797"/>
            <p14:sldId id="3798"/>
            <p14:sldId id="3799"/>
            <p14:sldId id="3800"/>
            <p14:sldId id="3801"/>
            <p14:sldId id="3802"/>
            <p14:sldId id="3804"/>
            <p14:sldId id="3805"/>
            <p14:sldId id="3807"/>
            <p14:sldId id="8279"/>
            <p14:sldId id="380"/>
            <p14:sldId id="1559"/>
            <p14:sldId id="1560"/>
            <p14:sldId id="1561"/>
            <p14:sldId id="1562"/>
            <p14:sldId id="8278"/>
            <p14:sldId id="8253"/>
            <p14:sldId id="336"/>
            <p14:sldId id="2227"/>
            <p14:sldId id="339"/>
            <p14:sldId id="330"/>
            <p14:sldId id="2215"/>
            <p14:sldId id="1788"/>
            <p14:sldId id="8267"/>
            <p14:sldId id="8255"/>
            <p14:sldId id="8254"/>
            <p14:sldId id="8258"/>
            <p14:sldId id="457"/>
            <p14:sldId id="458"/>
            <p14:sldId id="8252"/>
            <p14:sldId id="324"/>
            <p14:sldId id="347"/>
            <p14:sldId id="499"/>
            <p14:sldId id="1694"/>
            <p14:sldId id="425"/>
            <p14:sldId id="8276"/>
            <p14:sldId id="1029"/>
            <p14:sldId id="578"/>
            <p14:sldId id="573"/>
            <p14:sldId id="8277"/>
            <p14:sldId id="1866"/>
            <p14:sldId id="630"/>
            <p14:sldId id="511"/>
            <p14:sldId id="4290"/>
            <p14:sldId id="8274"/>
            <p14:sldId id="8269"/>
            <p14:sldId id="37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0B294"/>
    <a:srgbClr val="0078D7"/>
    <a:srgbClr val="EAEAEA"/>
    <a:srgbClr val="2560E0"/>
    <a:srgbClr val="854CC7"/>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2FEAD-808A-4DA7-B711-5D9A4638C168}" v="12" dt="2019-03-28T12:57:04.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1" autoAdjust="0"/>
    <p:restoredTop sz="86383" autoAdjust="0"/>
  </p:normalViewPr>
  <p:slideViewPr>
    <p:cSldViewPr snapToGrid="0">
      <p:cViewPr>
        <p:scale>
          <a:sx n="94" d="100"/>
          <a:sy n="94" d="100"/>
        </p:scale>
        <p:origin x="33" y="42"/>
      </p:cViewPr>
      <p:guideLst/>
    </p:cSldViewPr>
  </p:slideViewPr>
  <p:outlineViewPr>
    <p:cViewPr>
      <p:scale>
        <a:sx n="33" d="100"/>
        <a:sy n="33" d="100"/>
      </p:scale>
      <p:origin x="0" y="-21579"/>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4967-FA81-4ABF-8ECF-3BC820CEFADA}" type="doc">
      <dgm:prSet loTypeId="urn:microsoft.com/office/officeart/2005/8/layout/hProcess9" loCatId="process" qsTypeId="urn:microsoft.com/office/officeart/2005/8/quickstyle/simple1" qsCatId="simple" csTypeId="urn:microsoft.com/office/officeart/2005/8/colors/accent1_2" csCatId="accent1" phldr="1"/>
      <dgm:spPr/>
    </dgm:pt>
    <dgm:pt modelId="{012F7FC8-D10D-41F5-BD98-7F6197A1FD56}">
      <dgm:prSet phldrT="[Text]" custT="1"/>
      <dgm:spPr/>
      <dgm:t>
        <a:bodyPr/>
        <a:lstStyle/>
        <a:p>
          <a:r>
            <a:rPr lang="en-US" sz="1800"/>
            <a:t>Analyze domain</a:t>
          </a:r>
          <a:endParaRPr lang="LID4096" sz="1800"/>
        </a:p>
      </dgm:t>
    </dgm:pt>
    <dgm:pt modelId="{86AF344D-8F77-470D-BF2D-DA1C68960447}" type="parTrans" cxnId="{54581B1D-7D54-4755-966D-EF955EEE1034}">
      <dgm:prSet/>
      <dgm:spPr/>
      <dgm:t>
        <a:bodyPr/>
        <a:lstStyle/>
        <a:p>
          <a:endParaRPr lang="LID4096"/>
        </a:p>
      </dgm:t>
    </dgm:pt>
    <dgm:pt modelId="{76CC3C60-FE22-4603-9485-4C110608581C}" type="sibTrans" cxnId="{54581B1D-7D54-4755-966D-EF955EEE1034}">
      <dgm:prSet/>
      <dgm:spPr/>
      <dgm:t>
        <a:bodyPr/>
        <a:lstStyle/>
        <a:p>
          <a:endParaRPr lang="LID4096"/>
        </a:p>
      </dgm:t>
    </dgm:pt>
    <dgm:pt modelId="{C1AB7B88-959A-467E-9C63-7C1FD5EE791A}">
      <dgm:prSet phldrT="[Text]" custT="1"/>
      <dgm:spPr/>
      <dgm:t>
        <a:bodyPr/>
        <a:lstStyle/>
        <a:p>
          <a:r>
            <a:rPr lang="en-US" sz="1800"/>
            <a:t>Define bounded contexts</a:t>
          </a:r>
          <a:endParaRPr lang="LID4096" sz="1800"/>
        </a:p>
      </dgm:t>
    </dgm:pt>
    <dgm:pt modelId="{040422C9-A240-4F3F-A837-C1208CCDBF39}" type="parTrans" cxnId="{60FC1FDE-525F-479A-94F4-075355BD4CE1}">
      <dgm:prSet/>
      <dgm:spPr/>
      <dgm:t>
        <a:bodyPr/>
        <a:lstStyle/>
        <a:p>
          <a:endParaRPr lang="LID4096"/>
        </a:p>
      </dgm:t>
    </dgm:pt>
    <dgm:pt modelId="{6E914263-05B7-43A4-BD1C-85C72BCD7B37}" type="sibTrans" cxnId="{60FC1FDE-525F-479A-94F4-075355BD4CE1}">
      <dgm:prSet/>
      <dgm:spPr/>
      <dgm:t>
        <a:bodyPr/>
        <a:lstStyle/>
        <a:p>
          <a:endParaRPr lang="LID4096"/>
        </a:p>
      </dgm:t>
    </dgm:pt>
    <dgm:pt modelId="{B8A54243-77BF-400E-80DF-11F82A3C3491}">
      <dgm:prSet phldrT="[Text]" custT="1"/>
      <dgm:spPr/>
      <dgm:t>
        <a:bodyPr/>
        <a:lstStyle/>
        <a:p>
          <a:r>
            <a:rPr lang="en-US" sz="1800"/>
            <a:t>Define entities, aggregates &amp; services</a:t>
          </a:r>
          <a:endParaRPr lang="LID4096" sz="1800"/>
        </a:p>
      </dgm:t>
    </dgm:pt>
    <dgm:pt modelId="{6EED1F56-D51A-49C8-8C02-8047BC065A6A}" type="parTrans" cxnId="{D001ACDC-530D-4812-A89A-298539479DC0}">
      <dgm:prSet/>
      <dgm:spPr/>
      <dgm:t>
        <a:bodyPr/>
        <a:lstStyle/>
        <a:p>
          <a:endParaRPr lang="LID4096"/>
        </a:p>
      </dgm:t>
    </dgm:pt>
    <dgm:pt modelId="{E2AA7F98-974E-4616-B11F-5C271BC2F7A2}" type="sibTrans" cxnId="{D001ACDC-530D-4812-A89A-298539479DC0}">
      <dgm:prSet/>
      <dgm:spPr/>
      <dgm:t>
        <a:bodyPr/>
        <a:lstStyle/>
        <a:p>
          <a:endParaRPr lang="LID4096"/>
        </a:p>
      </dgm:t>
    </dgm:pt>
    <dgm:pt modelId="{6829E566-D48B-4532-B546-3FB8EF09E077}">
      <dgm:prSet phldrT="[Text]" custT="1"/>
      <dgm:spPr/>
      <dgm:t>
        <a:bodyPr/>
        <a:lstStyle/>
        <a:p>
          <a:r>
            <a:rPr lang="en-US" sz="1800"/>
            <a:t>Identity microservices</a:t>
          </a:r>
          <a:endParaRPr lang="LID4096" sz="1800"/>
        </a:p>
      </dgm:t>
    </dgm:pt>
    <dgm:pt modelId="{75503438-F609-40B3-8229-29F2DE72686A}" type="parTrans" cxnId="{F0D681D4-F28E-4879-959B-DF4784E1DE9E}">
      <dgm:prSet/>
      <dgm:spPr/>
      <dgm:t>
        <a:bodyPr/>
        <a:lstStyle/>
        <a:p>
          <a:endParaRPr lang="LID4096"/>
        </a:p>
      </dgm:t>
    </dgm:pt>
    <dgm:pt modelId="{970C05AE-9DDF-4D9E-B93A-04326746B018}" type="sibTrans" cxnId="{F0D681D4-F28E-4879-959B-DF4784E1DE9E}">
      <dgm:prSet/>
      <dgm:spPr/>
      <dgm:t>
        <a:bodyPr/>
        <a:lstStyle/>
        <a:p>
          <a:endParaRPr lang="LID4096"/>
        </a:p>
      </dgm:t>
    </dgm:pt>
    <dgm:pt modelId="{19F569EB-F8FE-40D4-8353-433C32920B2A}" type="pres">
      <dgm:prSet presAssocID="{44104967-FA81-4ABF-8ECF-3BC820CEFADA}" presName="CompostProcess" presStyleCnt="0">
        <dgm:presLayoutVars>
          <dgm:dir/>
          <dgm:resizeHandles val="exact"/>
        </dgm:presLayoutVars>
      </dgm:prSet>
      <dgm:spPr/>
    </dgm:pt>
    <dgm:pt modelId="{52B3E4A5-ADA1-429E-8B8F-5E74314F569B}" type="pres">
      <dgm:prSet presAssocID="{44104967-FA81-4ABF-8ECF-3BC820CEFADA}" presName="arrow" presStyleLbl="bgShp" presStyleIdx="0" presStyleCnt="1"/>
      <dgm:spPr/>
    </dgm:pt>
    <dgm:pt modelId="{267FD9C7-4AF2-4EAD-88A4-4EDF08BA43A5}" type="pres">
      <dgm:prSet presAssocID="{44104967-FA81-4ABF-8ECF-3BC820CEFADA}" presName="linearProcess" presStyleCnt="0"/>
      <dgm:spPr/>
    </dgm:pt>
    <dgm:pt modelId="{A5F9F152-0FE1-4B79-86BC-919E7C3E4E3E}" type="pres">
      <dgm:prSet presAssocID="{012F7FC8-D10D-41F5-BD98-7F6197A1FD56}" presName="textNode" presStyleLbl="node1" presStyleIdx="0" presStyleCnt="4">
        <dgm:presLayoutVars>
          <dgm:bulletEnabled val="1"/>
        </dgm:presLayoutVars>
      </dgm:prSet>
      <dgm:spPr/>
    </dgm:pt>
    <dgm:pt modelId="{BF96E496-B80B-4B36-8337-2184FE12C4F3}" type="pres">
      <dgm:prSet presAssocID="{76CC3C60-FE22-4603-9485-4C110608581C}" presName="sibTrans" presStyleCnt="0"/>
      <dgm:spPr/>
    </dgm:pt>
    <dgm:pt modelId="{7AA21E74-C642-4D41-86B1-E4B7CA80FE7F}" type="pres">
      <dgm:prSet presAssocID="{C1AB7B88-959A-467E-9C63-7C1FD5EE791A}" presName="textNode" presStyleLbl="node1" presStyleIdx="1" presStyleCnt="4">
        <dgm:presLayoutVars>
          <dgm:bulletEnabled val="1"/>
        </dgm:presLayoutVars>
      </dgm:prSet>
      <dgm:spPr/>
    </dgm:pt>
    <dgm:pt modelId="{0188A3E6-BEB2-49F2-A568-C54DDC3517A3}" type="pres">
      <dgm:prSet presAssocID="{6E914263-05B7-43A4-BD1C-85C72BCD7B37}" presName="sibTrans" presStyleCnt="0"/>
      <dgm:spPr/>
    </dgm:pt>
    <dgm:pt modelId="{0C4C0D41-C8B5-444B-92F4-212774E0F56F}" type="pres">
      <dgm:prSet presAssocID="{B8A54243-77BF-400E-80DF-11F82A3C3491}" presName="textNode" presStyleLbl="node1" presStyleIdx="2" presStyleCnt="4">
        <dgm:presLayoutVars>
          <dgm:bulletEnabled val="1"/>
        </dgm:presLayoutVars>
      </dgm:prSet>
      <dgm:spPr/>
    </dgm:pt>
    <dgm:pt modelId="{67034882-FC6F-421F-BFAF-CC0DEDD7CA6D}" type="pres">
      <dgm:prSet presAssocID="{E2AA7F98-974E-4616-B11F-5C271BC2F7A2}" presName="sibTrans" presStyleCnt="0"/>
      <dgm:spPr/>
    </dgm:pt>
    <dgm:pt modelId="{E4781085-FEA1-440A-889B-E6DC31F6A670}" type="pres">
      <dgm:prSet presAssocID="{6829E566-D48B-4532-B546-3FB8EF09E077}" presName="textNode" presStyleLbl="node1" presStyleIdx="3" presStyleCnt="4">
        <dgm:presLayoutVars>
          <dgm:bulletEnabled val="1"/>
        </dgm:presLayoutVars>
      </dgm:prSet>
      <dgm:spPr/>
    </dgm:pt>
  </dgm:ptLst>
  <dgm:cxnLst>
    <dgm:cxn modelId="{1AFFC709-2BC1-4092-BB85-233AF7C4DA9D}" type="presOf" srcId="{C1AB7B88-959A-467E-9C63-7C1FD5EE791A}" destId="{7AA21E74-C642-4D41-86B1-E4B7CA80FE7F}" srcOrd="0" destOrd="0" presId="urn:microsoft.com/office/officeart/2005/8/layout/hProcess9"/>
    <dgm:cxn modelId="{54581B1D-7D54-4755-966D-EF955EEE1034}" srcId="{44104967-FA81-4ABF-8ECF-3BC820CEFADA}" destId="{012F7FC8-D10D-41F5-BD98-7F6197A1FD56}" srcOrd="0" destOrd="0" parTransId="{86AF344D-8F77-470D-BF2D-DA1C68960447}" sibTransId="{76CC3C60-FE22-4603-9485-4C110608581C}"/>
    <dgm:cxn modelId="{BF4C0126-3D46-4281-AF43-475D02447FE7}" type="presOf" srcId="{012F7FC8-D10D-41F5-BD98-7F6197A1FD56}" destId="{A5F9F152-0FE1-4B79-86BC-919E7C3E4E3E}" srcOrd="0" destOrd="0" presId="urn:microsoft.com/office/officeart/2005/8/layout/hProcess9"/>
    <dgm:cxn modelId="{32620069-376D-4540-B7ED-AF1E044DB99A}" type="presOf" srcId="{B8A54243-77BF-400E-80DF-11F82A3C3491}" destId="{0C4C0D41-C8B5-444B-92F4-212774E0F56F}" srcOrd="0" destOrd="0" presId="urn:microsoft.com/office/officeart/2005/8/layout/hProcess9"/>
    <dgm:cxn modelId="{F49FF959-5210-4FEC-BBE8-C1F4654A750B}" type="presOf" srcId="{6829E566-D48B-4532-B546-3FB8EF09E077}" destId="{E4781085-FEA1-440A-889B-E6DC31F6A670}" srcOrd="0" destOrd="0" presId="urn:microsoft.com/office/officeart/2005/8/layout/hProcess9"/>
    <dgm:cxn modelId="{EA3BDCAA-2C9E-4A50-B198-B017A8171381}" type="presOf" srcId="{44104967-FA81-4ABF-8ECF-3BC820CEFADA}" destId="{19F569EB-F8FE-40D4-8353-433C32920B2A}" srcOrd="0" destOrd="0" presId="urn:microsoft.com/office/officeart/2005/8/layout/hProcess9"/>
    <dgm:cxn modelId="{F0D681D4-F28E-4879-959B-DF4784E1DE9E}" srcId="{44104967-FA81-4ABF-8ECF-3BC820CEFADA}" destId="{6829E566-D48B-4532-B546-3FB8EF09E077}" srcOrd="3" destOrd="0" parTransId="{75503438-F609-40B3-8229-29F2DE72686A}" sibTransId="{970C05AE-9DDF-4D9E-B93A-04326746B018}"/>
    <dgm:cxn modelId="{D001ACDC-530D-4812-A89A-298539479DC0}" srcId="{44104967-FA81-4ABF-8ECF-3BC820CEFADA}" destId="{B8A54243-77BF-400E-80DF-11F82A3C3491}" srcOrd="2" destOrd="0" parTransId="{6EED1F56-D51A-49C8-8C02-8047BC065A6A}" sibTransId="{E2AA7F98-974E-4616-B11F-5C271BC2F7A2}"/>
    <dgm:cxn modelId="{60FC1FDE-525F-479A-94F4-075355BD4CE1}" srcId="{44104967-FA81-4ABF-8ECF-3BC820CEFADA}" destId="{C1AB7B88-959A-467E-9C63-7C1FD5EE791A}" srcOrd="1" destOrd="0" parTransId="{040422C9-A240-4F3F-A837-C1208CCDBF39}" sibTransId="{6E914263-05B7-43A4-BD1C-85C72BCD7B37}"/>
    <dgm:cxn modelId="{2FAB17A9-64FE-4267-94B3-4E35A0D9B8A1}" type="presParOf" srcId="{19F569EB-F8FE-40D4-8353-433C32920B2A}" destId="{52B3E4A5-ADA1-429E-8B8F-5E74314F569B}" srcOrd="0" destOrd="0" presId="urn:microsoft.com/office/officeart/2005/8/layout/hProcess9"/>
    <dgm:cxn modelId="{70C28CC9-B55A-480B-954F-B8566E0CD136}" type="presParOf" srcId="{19F569EB-F8FE-40D4-8353-433C32920B2A}" destId="{267FD9C7-4AF2-4EAD-88A4-4EDF08BA43A5}" srcOrd="1" destOrd="0" presId="urn:microsoft.com/office/officeart/2005/8/layout/hProcess9"/>
    <dgm:cxn modelId="{C8060C11-184E-4EFA-B548-F6AEAE8131BD}" type="presParOf" srcId="{267FD9C7-4AF2-4EAD-88A4-4EDF08BA43A5}" destId="{A5F9F152-0FE1-4B79-86BC-919E7C3E4E3E}" srcOrd="0" destOrd="0" presId="urn:microsoft.com/office/officeart/2005/8/layout/hProcess9"/>
    <dgm:cxn modelId="{C8F6EA48-CE04-492F-BE3A-B4B95BED9BB7}" type="presParOf" srcId="{267FD9C7-4AF2-4EAD-88A4-4EDF08BA43A5}" destId="{BF96E496-B80B-4B36-8337-2184FE12C4F3}" srcOrd="1" destOrd="0" presId="urn:microsoft.com/office/officeart/2005/8/layout/hProcess9"/>
    <dgm:cxn modelId="{A465FDE6-DFC3-45C2-85ED-BFB5A959F53B}" type="presParOf" srcId="{267FD9C7-4AF2-4EAD-88A4-4EDF08BA43A5}" destId="{7AA21E74-C642-4D41-86B1-E4B7CA80FE7F}" srcOrd="2" destOrd="0" presId="urn:microsoft.com/office/officeart/2005/8/layout/hProcess9"/>
    <dgm:cxn modelId="{74E0957B-E250-4222-8817-EC5D1F3C48E4}" type="presParOf" srcId="{267FD9C7-4AF2-4EAD-88A4-4EDF08BA43A5}" destId="{0188A3E6-BEB2-49F2-A568-C54DDC3517A3}" srcOrd="3" destOrd="0" presId="urn:microsoft.com/office/officeart/2005/8/layout/hProcess9"/>
    <dgm:cxn modelId="{0435D669-BA86-4832-814B-9FDDB0189FFE}" type="presParOf" srcId="{267FD9C7-4AF2-4EAD-88A4-4EDF08BA43A5}" destId="{0C4C0D41-C8B5-444B-92F4-212774E0F56F}" srcOrd="4" destOrd="0" presId="urn:microsoft.com/office/officeart/2005/8/layout/hProcess9"/>
    <dgm:cxn modelId="{EE69A6EC-8599-407B-BBA0-2F07C7BBFB3E}" type="presParOf" srcId="{267FD9C7-4AF2-4EAD-88A4-4EDF08BA43A5}" destId="{67034882-FC6F-421F-BFAF-CC0DEDD7CA6D}" srcOrd="5" destOrd="0" presId="urn:microsoft.com/office/officeart/2005/8/layout/hProcess9"/>
    <dgm:cxn modelId="{004A023C-343B-4D70-B53D-E51B7E31712E}" type="presParOf" srcId="{267FD9C7-4AF2-4EAD-88A4-4EDF08BA43A5}" destId="{E4781085-FEA1-440A-889B-E6DC31F6A670}"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3E4A5-ADA1-429E-8B8F-5E74314F569B}">
      <dsp:nvSpPr>
        <dsp:cNvPr id="0" name=""/>
        <dsp:cNvSpPr/>
      </dsp:nvSpPr>
      <dsp:spPr>
        <a:xfrm>
          <a:off x="877870" y="0"/>
          <a:ext cx="9949199" cy="275361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9F152-0FE1-4B79-86BC-919E7C3E4E3E}">
      <dsp:nvSpPr>
        <dsp:cNvPr id="0" name=""/>
        <dsp:cNvSpPr/>
      </dsp:nvSpPr>
      <dsp:spPr>
        <a:xfrm>
          <a:off x="400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Analyze domain</a:t>
          </a:r>
          <a:endParaRPr lang="LID4096" sz="1800" kern="1200"/>
        </a:p>
      </dsp:txBody>
      <dsp:txXfrm>
        <a:off x="57768" y="879853"/>
        <a:ext cx="2491783" cy="993911"/>
      </dsp:txXfrm>
    </dsp:sp>
    <dsp:sp modelId="{7AA21E74-C642-4D41-86B1-E4B7CA80FE7F}">
      <dsp:nvSpPr>
        <dsp:cNvPr id="0" name=""/>
        <dsp:cNvSpPr/>
      </dsp:nvSpPr>
      <dsp:spPr>
        <a:xfrm>
          <a:off x="303654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bounded contexts</a:t>
          </a:r>
          <a:endParaRPr lang="LID4096" sz="1800" kern="1200"/>
        </a:p>
      </dsp:txBody>
      <dsp:txXfrm>
        <a:off x="3090308" y="879853"/>
        <a:ext cx="2491783" cy="993911"/>
      </dsp:txXfrm>
    </dsp:sp>
    <dsp:sp modelId="{0C4C0D41-C8B5-444B-92F4-212774E0F56F}">
      <dsp:nvSpPr>
        <dsp:cNvPr id="0" name=""/>
        <dsp:cNvSpPr/>
      </dsp:nvSpPr>
      <dsp:spPr>
        <a:xfrm>
          <a:off x="606908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entities, aggregates &amp; services</a:t>
          </a:r>
          <a:endParaRPr lang="LID4096" sz="1800" kern="1200"/>
        </a:p>
      </dsp:txBody>
      <dsp:txXfrm>
        <a:off x="6122848" y="879853"/>
        <a:ext cx="2491783" cy="993911"/>
      </dsp:txXfrm>
    </dsp:sp>
    <dsp:sp modelId="{E4781085-FEA1-440A-889B-E6DC31F6A670}">
      <dsp:nvSpPr>
        <dsp:cNvPr id="0" name=""/>
        <dsp:cNvSpPr/>
      </dsp:nvSpPr>
      <dsp:spPr>
        <a:xfrm>
          <a:off x="910162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Identity microservices</a:t>
          </a:r>
          <a:endParaRPr lang="LID4096" sz="1800" kern="1200"/>
        </a:p>
      </dsp:txBody>
      <dsp:txXfrm>
        <a:off x="9155388" y="879853"/>
        <a:ext cx="2491783" cy="9939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3/28/2019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3/28/2019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424407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62890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071477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23793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3/28/2019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7869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4043798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There are numerous design patterns that are applicable to microservices, don’t have time to cover them all. These are just a few of the key patterns.</a:t>
            </a:r>
          </a:p>
        </p:txBody>
      </p:sp>
      <p:sp>
        <p:nvSpPr>
          <p:cNvPr id="4" name="Slide Number Placeholder 3"/>
          <p:cNvSpPr>
            <a:spLocks noGrp="1"/>
          </p:cNvSpPr>
          <p:nvPr>
            <p:ph type="sldNum" sz="quarter" idx="10"/>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Variations – gateway routing, gateway aggregation, backend for frontend,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367382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Use strangler, instead of big cut-over, to mitigate risks</a:t>
            </a:r>
          </a:p>
          <a:p>
            <a:r>
              <a:rPr lang="en-US"/>
              <a:t>When moving from a monolith, build the system around the edges of the old, growing it slowly until it takes over the old, much like a strangler vine slowly killing off a tree that it climbs on</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417523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2416864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0" indent="0">
              <a:buFontTx/>
              <a:buNone/>
            </a:pPr>
            <a:r>
              <a:rPr lang="en-US" sz="1224" b="0" i="0" kern="1200">
                <a:solidFill>
                  <a:schemeClr val="tx1"/>
                </a:solidFill>
                <a:effectLst/>
                <a:latin typeface="+mn-lt"/>
                <a:ea typeface="+mn-ea"/>
                <a:cs typeface="+mn-cs"/>
              </a:rPr>
              <a:t>The diagram above shows an application with two subsystems. Subsystem A calls to subsystem B through an anti-corruption layer. Communication between subsystem A and the anti-corruption layer always uses the data model and architecture of subsystem A. Calls from the anti-corruption layer to subsystem B conform to that subsystem's data model or methods. The anti-corruption layer contains all of the logic necessary to translate between the two systems. The layer can be implemented as a component within the application or as an independent service.</a:t>
            </a:r>
            <a:endParaRPr lang="en-US"/>
          </a:p>
          <a:p>
            <a:pPr marL="0" indent="0">
              <a:buFontTx/>
              <a:buNone/>
            </a:pPr>
            <a:endParaRPr lang="en-US"/>
          </a:p>
          <a:p>
            <a:pPr marL="0" indent="0">
              <a:buFontTx/>
              <a:buNone/>
            </a:pPr>
            <a:r>
              <a:rPr lang="en-US"/>
              <a:t>Pattern originated from DDD as a means of linking two bounded contexts.</a:t>
            </a:r>
          </a:p>
          <a:p>
            <a:pPr marL="0" indent="0">
              <a:buFontTx/>
              <a:buNone/>
            </a:pPr>
            <a:endParaRPr lang="en-US"/>
          </a:p>
          <a:p>
            <a:pPr marL="0" indent="0">
              <a:buFontTx/>
              <a:buNone/>
            </a:pPr>
            <a:r>
              <a:rPr lang="en-US"/>
              <a:t>Use</a:t>
            </a:r>
          </a:p>
          <a:p>
            <a:pPr marL="285750" lvl="0" indent="-285750">
              <a:buFont typeface="Arial" panose="020B0604020202020204" pitchFamily="34" charset="0"/>
              <a:buChar char="•"/>
            </a:pPr>
            <a:r>
              <a:rPr lang="en-US"/>
              <a:t>When refactoring legacy into new – prevents shinny new system from being “corrupted”/polluted by legacy semantics</a:t>
            </a:r>
          </a:p>
          <a:p>
            <a:pPr marL="285750" lvl="0" indent="-285750">
              <a:buFont typeface="Arial" panose="020B0604020202020204" pitchFamily="34" charset="0"/>
              <a:buChar char="•"/>
            </a:pPr>
            <a:r>
              <a:rPr lang="en-US"/>
              <a:t>To isolate your system from 3</a:t>
            </a:r>
            <a:r>
              <a:rPr lang="en-US" baseline="30000"/>
              <a:t>rd</a:t>
            </a:r>
            <a:r>
              <a:rPr lang="en-US"/>
              <a:t> party dependencies; when 3</a:t>
            </a:r>
            <a:r>
              <a:rPr lang="en-US" baseline="30000"/>
              <a:t>rd</a:t>
            </a:r>
            <a:r>
              <a:rPr lang="en-US"/>
              <a:t> party changes, your code changes are limited to this layer</a:t>
            </a:r>
          </a:p>
          <a:p>
            <a:pPr marL="0" lvl="0" indent="0">
              <a:buFontTx/>
              <a:buNone/>
            </a:pPr>
            <a:endParaRPr lang="en-US"/>
          </a:p>
          <a:p>
            <a:pPr marL="0" lvl="0" indent="0">
              <a:buFontTx/>
              <a:buNone/>
            </a:pPr>
            <a:r>
              <a:rPr lang="en-US"/>
              <a:t>Considerations</a:t>
            </a:r>
          </a:p>
          <a:p>
            <a:pPr marL="285750" lvl="0" indent="-285750">
              <a:buFont typeface="Arial" panose="020B0604020202020204" pitchFamily="34" charset="0"/>
              <a:buChar char="•"/>
            </a:pPr>
            <a:r>
              <a:rPr lang="en-US"/>
              <a:t>Introduces additional latency</a:t>
            </a:r>
          </a:p>
          <a:p>
            <a:pPr marL="285750" lvl="0" indent="-285750">
              <a:buFont typeface="Arial" panose="020B0604020202020204" pitchFamily="34" charset="0"/>
              <a:buChar char="•"/>
            </a:pPr>
            <a:r>
              <a:rPr lang="en-US"/>
              <a:t>May not be necessary/suitable if 2 subsystems have limited semantic differences</a:t>
            </a: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3300912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1561672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207159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1900175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8:45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475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8:45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70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8:45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343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3/28/2019 8:45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751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48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17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754772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241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622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41875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461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3/28/2019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736076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882A8-7401-4BD1-8A1B-5FE40FC489EB}" type="slidenum">
              <a:rPr lang="en-US" smtClean="0"/>
              <a:t>44</a:t>
            </a:fld>
            <a:endParaRPr lang="en-US"/>
          </a:p>
        </p:txBody>
      </p:sp>
    </p:spTree>
    <p:extLst>
      <p:ext uri="{BB962C8B-B14F-4D97-AF65-F5344CB8AC3E}">
        <p14:creationId xmlns:p14="http://schemas.microsoft.com/office/powerpoint/2010/main" val="3035736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29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EFCC8D-F116-4E20-8357-0E1D366CD9A9}" type="slidenum">
              <a:rPr lang="en-US" smtClean="0"/>
              <a:t>47</a:t>
            </a:fld>
            <a:endParaRPr lang="en-US"/>
          </a:p>
        </p:txBody>
      </p:sp>
    </p:spTree>
    <p:extLst>
      <p:ext uri="{BB962C8B-B14F-4D97-AF65-F5344CB8AC3E}">
        <p14:creationId xmlns:p14="http://schemas.microsoft.com/office/powerpoint/2010/main" val="4248234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234567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04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128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4C63C1C0-2EDE-4529-A2ED-7C8A47A76DF8}" type="slidenum">
              <a:rPr lang="en-US" smtClean="0"/>
              <a:t>51</a:t>
            </a:fld>
            <a:endParaRPr lang="en-US"/>
          </a:p>
        </p:txBody>
      </p:sp>
    </p:spTree>
    <p:extLst>
      <p:ext uri="{BB962C8B-B14F-4D97-AF65-F5344CB8AC3E}">
        <p14:creationId xmlns:p14="http://schemas.microsoft.com/office/powerpoint/2010/main" val="1911239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63C1C0-2EDE-4529-A2ED-7C8A47A76DF8}" type="slidenum">
              <a:rPr lang="en-US" smtClean="0"/>
              <a:t>52</a:t>
            </a:fld>
            <a:endParaRPr lang="en-US"/>
          </a:p>
        </p:txBody>
      </p:sp>
    </p:spTree>
    <p:extLst>
      <p:ext uri="{BB962C8B-B14F-4D97-AF65-F5344CB8AC3E}">
        <p14:creationId xmlns:p14="http://schemas.microsoft.com/office/powerpoint/2010/main" val="788636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63C1C0-2EDE-4529-A2ED-7C8A47A76DF8}" type="slidenum">
              <a:rPr lang="en-US" smtClean="0"/>
              <a:t>53</a:t>
            </a:fld>
            <a:endParaRPr lang="en-US"/>
          </a:p>
        </p:txBody>
      </p:sp>
    </p:spTree>
    <p:extLst>
      <p:ext uri="{BB962C8B-B14F-4D97-AF65-F5344CB8AC3E}">
        <p14:creationId xmlns:p14="http://schemas.microsoft.com/office/powerpoint/2010/main" val="12115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632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546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901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179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59</a:t>
            </a:fld>
            <a:endParaRPr lang="en-US"/>
          </a:p>
        </p:txBody>
      </p:sp>
    </p:spTree>
    <p:extLst>
      <p:ext uri="{BB962C8B-B14F-4D97-AF65-F5344CB8AC3E}">
        <p14:creationId xmlns:p14="http://schemas.microsoft.com/office/powerpoint/2010/main" val="9364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60</a:t>
            </a:fld>
            <a:endParaRPr lang="en-US"/>
          </a:p>
        </p:txBody>
      </p:sp>
    </p:spTree>
    <p:extLst>
      <p:ext uri="{BB962C8B-B14F-4D97-AF65-F5344CB8AC3E}">
        <p14:creationId xmlns:p14="http://schemas.microsoft.com/office/powerpoint/2010/main" val="532690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555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1882A8-7401-4BD1-8A1B-5FE40FC489EB}" type="slidenum">
              <a:rPr lang="en-US" smtClean="0"/>
              <a:t>62</a:t>
            </a:fld>
            <a:endParaRPr lang="en-US"/>
          </a:p>
        </p:txBody>
      </p:sp>
    </p:spTree>
    <p:extLst>
      <p:ext uri="{BB962C8B-B14F-4D97-AF65-F5344CB8AC3E}">
        <p14:creationId xmlns:p14="http://schemas.microsoft.com/office/powerpoint/2010/main" val="2190202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1"/>
          </p:nvPr>
        </p:nvSpPr>
        <p:spPr/>
        <p:txBody>
          <a:bodyPr/>
          <a:lstStyle/>
          <a:p>
            <a:fld id="{E74353ED-ACB2-44BF-A903-985B0AF962B7}" type="datetime1">
              <a:rPr lang="en-US" smtClean="0"/>
              <a:t>3/28/2019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02061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3/28/2019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717484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66</a:t>
            </a:fld>
            <a:endParaRPr lang="en-US"/>
          </a:p>
        </p:txBody>
      </p:sp>
    </p:spTree>
    <p:extLst>
      <p:ext uri="{BB962C8B-B14F-4D97-AF65-F5344CB8AC3E}">
        <p14:creationId xmlns:p14="http://schemas.microsoft.com/office/powerpoint/2010/main" val="165033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06569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272772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293548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322478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553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072362"/>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839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26674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4048" y="296899"/>
            <a:ext cx="8887601" cy="917575"/>
          </a:xfrm>
        </p:spPr>
        <p:txBody>
          <a:bodyPr/>
          <a:lstStyle>
            <a:lvl1pPr>
              <a:defRPr sz="479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743183" y="1214439"/>
            <a:ext cx="8887601" cy="369332"/>
          </a:xfrm>
        </p:spPr>
        <p:txBody>
          <a:bodyPr/>
          <a:lstStyle>
            <a:lvl1pPr marL="0" indent="0">
              <a:buNone/>
              <a:defRPr sz="2400">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743201" y="2132014"/>
            <a:ext cx="8887968" cy="1538883"/>
          </a:xfrm>
        </p:spPr>
        <p:txBody>
          <a:bodyPr wrap="square">
            <a:spAutoFit/>
          </a:bodyPr>
          <a:lstStyle>
            <a:lvl1pPr marL="0" indent="0">
              <a:buNone/>
              <a:defRPr/>
            </a:lvl1pPr>
            <a:lvl2pPr marL="0" indent="0">
              <a:lnSpc>
                <a:spcPct val="100000"/>
              </a:lnSpc>
              <a:spcBef>
                <a:spcPts val="600"/>
              </a:spcBef>
              <a:spcAft>
                <a:spcPts val="1199"/>
              </a:spcAft>
              <a:buNone/>
              <a:defRPr sz="2400"/>
            </a:lvl2pPr>
            <a:lvl3pPr marL="228557" indent="-228557">
              <a:lnSpc>
                <a:spcPct val="100000"/>
              </a:lnSpc>
              <a:spcBef>
                <a:spcPts val="0"/>
              </a:spcBef>
              <a:spcAft>
                <a:spcPts val="600"/>
              </a:spcAft>
              <a:buFont typeface="Arial" panose="020B0604020202020204" pitchFamily="34" charset="0"/>
              <a:buChar char="•"/>
              <a:defRPr sz="1800"/>
            </a:lvl3pPr>
            <a:lvl4pPr marL="685405" indent="0">
              <a:lnSpc>
                <a:spcPct val="100000"/>
              </a:lnSpc>
              <a:spcBef>
                <a:spcPts val="600"/>
              </a:spcBef>
              <a:spcAft>
                <a:spcPts val="600"/>
              </a:spcAft>
              <a:buNone/>
              <a:defRPr/>
            </a:lvl4pPr>
            <a:lvl5pPr marL="913873" indent="0">
              <a:lnSpc>
                <a:spcPct val="100000"/>
              </a:lnSpc>
              <a:spcBef>
                <a:spcPts val="600"/>
              </a:spcBef>
              <a:spcAft>
                <a:spcPts val="600"/>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056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66126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78907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672"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119" spc="-100"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0553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9738278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4099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74703" y="3954463"/>
            <a:ext cx="5303462" cy="904863"/>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6119"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3364191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5507"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166" y="5252991"/>
            <a:ext cx="1927704" cy="443388"/>
          </a:xfrm>
          <a:prstGeom prst="rect">
            <a:avLst/>
          </a:prstGeom>
        </p:spPr>
      </p:pic>
    </p:spTree>
    <p:extLst>
      <p:ext uri="{BB962C8B-B14F-4D97-AF65-F5344CB8AC3E}">
        <p14:creationId xmlns:p14="http://schemas.microsoft.com/office/powerpoint/2010/main" val="25686324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4408706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74640" y="295276"/>
            <a:ext cx="5943599" cy="779439"/>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3" y="1761945"/>
            <a:ext cx="7589837" cy="2421725"/>
          </a:xfrm>
          <a:prstGeom prst="rect">
            <a:avLst/>
          </a:prstGeom>
        </p:spPr>
        <p:txBody>
          <a:bodyPr vert="horz" wrap="square" lIns="457135"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9724" marR="0" lvl="0" indent="-349724" algn="l" defTabSz="951304" rtl="0" eaLnBrk="1" fontAlgn="auto" latinLnBrk="0" hangingPunct="1">
              <a:lnSpc>
                <a:spcPct val="100000"/>
              </a:lnSpc>
              <a:spcBef>
                <a:spcPts val="1000"/>
              </a:spcBef>
              <a:spcAft>
                <a:spcPts val="0"/>
              </a:spcAft>
              <a:buClrTx/>
              <a:buSzPct val="90000"/>
              <a:buFont typeface="Arial" panose="020B0604020202020204" pitchFamily="34" charset="0"/>
              <a:buChar char="•"/>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562462" y="0"/>
            <a:ext cx="5874013" cy="749757"/>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74640" y="1847396"/>
            <a:ext cx="5943599" cy="1490857"/>
          </a:xfrm>
        </p:spPr>
        <p:txBody>
          <a:bodyPr/>
          <a:lstStyle>
            <a:lvl1pPr marL="0" indent="0">
              <a:spcBef>
                <a:spcPts val="816"/>
              </a:spcBef>
              <a:spcAft>
                <a:spcPts val="612"/>
              </a:spcAft>
              <a:buNone/>
              <a:defRPr sz="2448"/>
            </a:lvl1pPr>
            <a:lvl2pPr marL="342834" indent="0">
              <a:spcBef>
                <a:spcPts val="408"/>
              </a:spcBef>
              <a:spcAft>
                <a:spcPts val="204"/>
              </a:spcAft>
              <a:buNone/>
              <a:defRPr sz="1632">
                <a:latin typeface="Segoe UI Semilight" panose="020B0402040204020203" pitchFamily="34" charset="0"/>
                <a:cs typeface="Segoe UI Semilight" panose="020B0402040204020203" pitchFamily="34" charset="0"/>
              </a:defRPr>
            </a:lvl2pPr>
            <a:lvl3pPr marL="571390" indent="0">
              <a:buNone/>
              <a:defRPr sz="1224"/>
            </a:lvl3pPr>
            <a:lvl4pPr marL="799946" indent="0">
              <a:buNone/>
              <a:defRPr sz="1122"/>
            </a:lvl4pPr>
            <a:lvl5pPr marL="1028502"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32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spcAft>
                <a:spcPts val="1020"/>
              </a:spcAft>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7"/>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5733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5"/>
            <a:ext cx="5677910" cy="1192834"/>
          </a:xfrm>
        </p:spPr>
        <p:txBody>
          <a:bodyPr vert="horz" wrap="square" lIns="146304" tIns="91440" rIns="146304" bIns="91440" rtlCol="0" anchor="t">
            <a:noAutofit/>
          </a:bodyPr>
          <a:lstStyle>
            <a:lvl1pPr>
              <a:spcAft>
                <a:spcPts val="1020"/>
              </a:spcAft>
              <a:defRPr lang="en-US" sz="3264"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18844"/>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0"/>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250842" y="0"/>
            <a:ext cx="6218236" cy="6994525"/>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24951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680347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5295493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spcBef>
                <a:spcPts val="1224"/>
              </a:spcBef>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049726"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7967191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72"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1402067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685662"/>
          </a:xfrm>
        </p:spPr>
        <p:txBody>
          <a:bodyPr>
            <a:spAutoFit/>
          </a:bodyPr>
          <a:lstStyle>
            <a:lvl1pPr marL="0" marR="0" indent="0" algn="l" defTabSz="932563" rtl="0" eaLnBrk="1" fontAlgn="auto" latinLnBrk="0" hangingPunct="1">
              <a:lnSpc>
                <a:spcPct val="100000"/>
              </a:lnSpc>
              <a:spcBef>
                <a:spcPts val="1632"/>
              </a:spcBef>
              <a:spcAft>
                <a:spcPts val="816"/>
              </a:spcAft>
              <a:buClr>
                <a:srgbClr val="0078D7"/>
              </a:buClr>
              <a:buSzPct val="90000"/>
              <a:buFont typeface="Arial" pitchFamily="34" charset="0"/>
              <a:buNone/>
              <a:tabLst/>
              <a:defRPr lang="en-US" sz="1836"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12"/>
              </a:spcBef>
              <a:spcAft>
                <a:spcPts val="408"/>
              </a:spcAft>
              <a:buNone/>
              <a:defRPr lang="en-US" sz="1428" kern="1200" spc="0" baseline="0" dirty="0">
                <a:gradFill>
                  <a:gsLst>
                    <a:gs pos="1250">
                      <a:schemeClr val="tx1"/>
                    </a:gs>
                    <a:gs pos="100000">
                      <a:schemeClr val="tx1"/>
                    </a:gs>
                  </a:gsLst>
                  <a:lin ang="5400000" scaled="0"/>
                </a:gradFill>
                <a:latin typeface="+mn-lt"/>
                <a:ea typeface="+mn-ea"/>
                <a:cs typeface="+mn-cs"/>
              </a:defRPr>
            </a:lvl2pPr>
            <a:lvl3pPr>
              <a:defRPr sz="1632"/>
            </a:lvl3pPr>
            <a:lvl4pPr>
              <a:defRPr sz="1428"/>
            </a:lvl4pPr>
            <a:lvl5pPr>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7706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7077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27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4072961"/>
            <a:ext cx="11887200" cy="866374"/>
          </a:xfrm>
          <a:noFill/>
        </p:spPr>
        <p:txBody>
          <a:bodyPr tIns="91440" bIns="91440" anchor="t" anchorCtr="0">
            <a:spAutoFit/>
          </a:bodyPr>
          <a:lstStyle>
            <a:lvl1pPr algn="ctr">
              <a:defRPr sz="4896" cap="none" spc="306"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276494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0693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3906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886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0A7A874C-211A-4BAD-8DC1-1BF5FADB51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1" y="3145042"/>
            <a:ext cx="4955819" cy="703889"/>
          </a:xfrm>
          <a:prstGeom prst="rect">
            <a:avLst/>
          </a:prstGeom>
        </p:spPr>
      </p:pic>
    </p:spTree>
    <p:extLst>
      <p:ext uri="{BB962C8B-B14F-4D97-AF65-F5344CB8AC3E}">
        <p14:creationId xmlns:p14="http://schemas.microsoft.com/office/powerpoint/2010/main" val="1115087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61724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13.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77943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733031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4.sv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48.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9.tiff"/><Relationship Id="rId7" Type="http://schemas.openxmlformats.org/officeDocument/2006/relationships/image" Target="../media/image48.tiff"/><Relationship Id="rId12"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52.png"/><Relationship Id="rId11" Type="http://schemas.openxmlformats.org/officeDocument/2006/relationships/image" Target="../media/image56.svg"/><Relationship Id="rId5" Type="http://schemas.openxmlformats.org/officeDocument/2006/relationships/image" Target="../media/image51.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50.jpg"/><Relationship Id="rId9" Type="http://schemas.openxmlformats.org/officeDocument/2006/relationships/image" Target="../media/image54.sv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44.svg"/></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70.sv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9.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5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image" Target="../media/image96.png"/><Relationship Id="rId11" Type="http://schemas.openxmlformats.org/officeDocument/2006/relationships/image" Target="../media/image100.emf"/><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microsoft.com/office/2007/relationships/hdphoto" Target="../media/hdphoto2.wdp"/></Relationships>
</file>

<file path=ppt/slides/_rels/slide55.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44.sv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2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svg"/></Relationships>
</file>

<file path=ppt/slides/_rels/slide65.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43521" y="2372184"/>
            <a:ext cx="9590081" cy="3323029"/>
          </a:xfrm>
        </p:spPr>
        <p:txBody>
          <a:bodyPr/>
          <a:lstStyle/>
          <a:p>
            <a:r>
              <a:rPr lang="en-US" noProof="0" dirty="0"/>
              <a:t>Modern </a:t>
            </a:r>
            <a:br>
              <a:rPr lang="en-US" noProof="0" dirty="0"/>
            </a:br>
            <a:r>
              <a:rPr lang="en-US" noProof="0" dirty="0"/>
              <a:t>Application </a:t>
            </a:r>
            <a:br>
              <a:rPr lang="en-US" noProof="0" dirty="0"/>
            </a:br>
            <a:r>
              <a:rPr lang="en-US" noProof="0" dirty="0"/>
              <a:t>Architecture</a:t>
            </a:r>
            <a:br>
              <a:rPr lang="en-US" noProof="0" dirty="0"/>
            </a:br>
            <a:r>
              <a:rPr lang="en-US" noProof="0" dirty="0"/>
              <a:t>in Azure</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443522" y="5695213"/>
            <a:ext cx="9590081" cy="964256"/>
          </a:xfrm>
        </p:spPr>
        <p:txBody>
          <a:bodyPr/>
          <a:lstStyle/>
          <a:p>
            <a:r>
              <a:rPr lang="en-US" b="1" noProof="0" dirty="0"/>
              <a:t>Tim Baggs</a:t>
            </a:r>
          </a:p>
          <a:p>
            <a:r>
              <a:rPr lang="en-US" b="1" noProof="0" dirty="0"/>
              <a:t>Principal Development Architect</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D0A3EF-1E8F-4DCB-BE84-4A1FC6992CA4}"/>
              </a:ext>
            </a:extLst>
          </p:cNvPr>
          <p:cNvSpPr/>
          <p:nvPr/>
        </p:nvSpPr>
        <p:spPr bwMode="auto">
          <a:xfrm>
            <a:off x="434974" y="1278685"/>
            <a:ext cx="5235268" cy="520104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Challenges</a:t>
            </a:r>
          </a:p>
        </p:txBody>
      </p:sp>
      <p:sp>
        <p:nvSpPr>
          <p:cNvPr id="2" name="TextBox 1">
            <a:extLst>
              <a:ext uri="{FF2B5EF4-FFF2-40B4-BE49-F238E27FC236}">
                <a16:creationId xmlns:a16="http://schemas.microsoft.com/office/drawing/2014/main" id="{FB28BFA4-33C4-45F9-90C3-C56E7E1A8F37}"/>
              </a:ext>
            </a:extLst>
          </p:cNvPr>
          <p:cNvSpPr txBox="1"/>
          <p:nvPr/>
        </p:nvSpPr>
        <p:spPr>
          <a:xfrm>
            <a:off x="732478" y="1636876"/>
            <a:ext cx="5167890" cy="513063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CH" sz="2400">
                <a:solidFill>
                  <a:srgbClr val="000000"/>
                </a:solidFill>
              </a:rPr>
              <a:t>Complexity</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Service boundaries</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Data consistency/integrity</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Network congestion/latency</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Client communication</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DevOps</a:t>
            </a:r>
          </a:p>
          <a:p>
            <a:pPr marL="342900" indent="-342900">
              <a:lnSpc>
                <a:spcPct val="90000"/>
              </a:lnSpc>
              <a:spcAft>
                <a:spcPts val="600"/>
              </a:spcAft>
              <a:buFont typeface="Arial" panose="020B0604020202020204" pitchFamily="34" charset="0"/>
              <a:buChar char="•"/>
            </a:pPr>
            <a:endParaRPr lang="de-CH" sz="2000">
              <a:solidFill>
                <a:srgbClr val="000000"/>
              </a:solidFill>
            </a:endParaRPr>
          </a:p>
        </p:txBody>
      </p:sp>
      <p:pic>
        <p:nvPicPr>
          <p:cNvPr id="6" name="Picture 5">
            <a:extLst>
              <a:ext uri="{FF2B5EF4-FFF2-40B4-BE49-F238E27FC236}">
                <a16:creationId xmlns:a16="http://schemas.microsoft.com/office/drawing/2014/main" id="{BB4629B6-DB97-40CB-9907-30C3D3366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42" y="1435080"/>
            <a:ext cx="6670931" cy="5247039"/>
          </a:xfrm>
          <a:prstGeom prst="rect">
            <a:avLst/>
          </a:prstGeom>
        </p:spPr>
      </p:pic>
      <p:sp>
        <p:nvSpPr>
          <p:cNvPr id="8" name="Rectangle 7">
            <a:extLst>
              <a:ext uri="{FF2B5EF4-FFF2-40B4-BE49-F238E27FC236}">
                <a16:creationId xmlns:a16="http://schemas.microsoft.com/office/drawing/2014/main" id="{EB9E1D95-C777-4F87-B37F-1837CD7C8E00}"/>
              </a:ext>
            </a:extLst>
          </p:cNvPr>
          <p:cNvSpPr/>
          <p:nvPr/>
        </p:nvSpPr>
        <p:spPr>
          <a:xfrm>
            <a:off x="5670242" y="6306449"/>
            <a:ext cx="1733167" cy="346570"/>
          </a:xfrm>
          <a:prstGeom prst="rect">
            <a:avLst/>
          </a:prstGeom>
        </p:spPr>
        <p:txBody>
          <a:bodyPr wrap="none">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Martin Fowler</a:t>
            </a:r>
            <a:endParaRPr lang="LID4096" kern="0" err="1">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011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pPr>
              <a:spcAft>
                <a:spcPts val="600"/>
              </a:spcAft>
            </a:pPr>
            <a:r>
              <a:rPr lang="en-US" spc="-100" noProof="0" dirty="0"/>
              <a:t>Microservices Consider for:</a:t>
            </a:r>
          </a:p>
        </p:txBody>
      </p:sp>
      <p:pic>
        <p:nvPicPr>
          <p:cNvPr id="6" name="Picture 5" descr="A screenshot of a cell phone&#10;&#10;Description automatically generated">
            <a:extLst>
              <a:ext uri="{FF2B5EF4-FFF2-40B4-BE49-F238E27FC236}">
                <a16:creationId xmlns:a16="http://schemas.microsoft.com/office/drawing/2014/main" id="{8DE10202-9561-451F-9389-473EA744E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416" y="1764327"/>
            <a:ext cx="6013909" cy="4229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Rounded Corners 7">
            <a:extLst>
              <a:ext uri="{FF2B5EF4-FFF2-40B4-BE49-F238E27FC236}">
                <a16:creationId xmlns:a16="http://schemas.microsoft.com/office/drawing/2014/main" id="{137E40F6-B1FD-4055-8E3A-A6C36811BF88}"/>
              </a:ext>
            </a:extLst>
          </p:cNvPr>
          <p:cNvSpPr/>
          <p:nvPr/>
        </p:nvSpPr>
        <p:spPr bwMode="auto">
          <a:xfrm>
            <a:off x="434974" y="1577968"/>
            <a:ext cx="5448991" cy="4357114"/>
          </a:xfrm>
          <a:prstGeom prst="roundRect">
            <a:avLst/>
          </a:prstGeom>
          <a:noFill/>
          <a:ln>
            <a:solidFill>
              <a:schemeClr val="tx1">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0862FD8-B635-4EB8-A4EA-81A56A46063A}"/>
              </a:ext>
            </a:extLst>
          </p:cNvPr>
          <p:cNvSpPr txBox="1"/>
          <p:nvPr/>
        </p:nvSpPr>
        <p:spPr>
          <a:xfrm>
            <a:off x="558264" y="1955604"/>
            <a:ext cx="5057218" cy="38472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endParaRPr lang="de-CH" sz="2000">
              <a:solidFill>
                <a:schemeClr val="bg1"/>
              </a:solidFill>
            </a:endParaRPr>
          </a:p>
          <a:p>
            <a:pPr marL="457200" indent="-457200">
              <a:lnSpc>
                <a:spcPct val="90000"/>
              </a:lnSpc>
              <a:spcAft>
                <a:spcPts val="600"/>
              </a:spcAft>
              <a:buFont typeface="Arial" panose="020B0604020202020204" pitchFamily="34" charset="0"/>
              <a:buChar char="•"/>
            </a:pPr>
            <a:r>
              <a:rPr lang="de-CH" sz="2400">
                <a:solidFill>
                  <a:srgbClr val="000000"/>
                </a:solidFill>
              </a:rPr>
              <a:t>Apps with many subdomains</a:t>
            </a:r>
          </a:p>
          <a:p>
            <a:pPr marL="457200" indent="-457200">
              <a:lnSpc>
                <a:spcPct val="90000"/>
              </a:lnSpc>
              <a:spcAft>
                <a:spcPts val="600"/>
              </a:spcAft>
              <a:buFont typeface="Arial" panose="020B0604020202020204" pitchFamily="34" charset="0"/>
              <a:buChar char="•"/>
            </a:pPr>
            <a:endParaRPr lang="de-CH" sz="2400">
              <a:solidFill>
                <a:srgbClr val="000000"/>
              </a:solidFill>
            </a:endParaRPr>
          </a:p>
          <a:p>
            <a:pPr marL="457200" indent="-457200">
              <a:lnSpc>
                <a:spcPct val="90000"/>
              </a:lnSpc>
              <a:spcAft>
                <a:spcPts val="600"/>
              </a:spcAft>
              <a:buFont typeface="Arial" panose="020B0604020202020204" pitchFamily="34" charset="0"/>
              <a:buChar char="•"/>
            </a:pPr>
            <a:r>
              <a:rPr lang="de-CH" sz="2400">
                <a:solidFill>
                  <a:srgbClr val="000000"/>
                </a:solidFill>
              </a:rPr>
              <a:t>Scaling towards multiple teams</a:t>
            </a:r>
          </a:p>
          <a:p>
            <a:pPr marL="457200" indent="-457200">
              <a:lnSpc>
                <a:spcPct val="90000"/>
              </a:lnSpc>
              <a:spcAft>
                <a:spcPts val="600"/>
              </a:spcAft>
              <a:buFont typeface="Arial" panose="020B0604020202020204" pitchFamily="34" charset="0"/>
              <a:buChar char="•"/>
            </a:pPr>
            <a:endParaRPr lang="de-CH" sz="2400">
              <a:solidFill>
                <a:srgbClr val="000000"/>
              </a:solidFill>
            </a:endParaRPr>
          </a:p>
          <a:p>
            <a:pPr marL="457200" indent="-457200">
              <a:lnSpc>
                <a:spcPct val="90000"/>
              </a:lnSpc>
              <a:spcAft>
                <a:spcPts val="600"/>
              </a:spcAft>
              <a:buFont typeface="Arial" panose="020B0604020202020204" pitchFamily="34" charset="0"/>
              <a:buChar char="•"/>
            </a:pPr>
            <a:r>
              <a:rPr lang="de-CH" sz="2400">
                <a:solidFill>
                  <a:srgbClr val="000000"/>
                </a:solidFill>
              </a:rPr>
              <a:t>Require high release velocity</a:t>
            </a:r>
          </a:p>
          <a:p>
            <a:pPr marL="457200" indent="-457200">
              <a:lnSpc>
                <a:spcPct val="90000"/>
              </a:lnSpc>
              <a:spcAft>
                <a:spcPts val="600"/>
              </a:spcAft>
              <a:buFont typeface="Arial" panose="020B0604020202020204" pitchFamily="34" charset="0"/>
              <a:buChar char="•"/>
            </a:pPr>
            <a:endParaRPr lang="de-CH" sz="2400">
              <a:solidFill>
                <a:srgbClr val="000000"/>
              </a:solidFill>
            </a:endParaRPr>
          </a:p>
          <a:p>
            <a:pPr marL="457200" indent="-457200">
              <a:lnSpc>
                <a:spcPct val="90000"/>
              </a:lnSpc>
              <a:spcAft>
                <a:spcPts val="600"/>
              </a:spcAft>
              <a:buFont typeface="Arial" panose="020B0604020202020204" pitchFamily="34" charset="0"/>
              <a:buChar char="•"/>
            </a:pPr>
            <a:r>
              <a:rPr lang="de-CH" sz="2400">
                <a:solidFill>
                  <a:srgbClr val="000000"/>
                </a:solidFill>
              </a:rPr>
              <a:t>Require granular scalability</a:t>
            </a:r>
          </a:p>
          <a:p>
            <a:pPr marL="342900" indent="-342900">
              <a:lnSpc>
                <a:spcPct val="90000"/>
              </a:lnSpc>
              <a:spcAft>
                <a:spcPts val="600"/>
              </a:spcAft>
              <a:buFont typeface="Arial" panose="020B0604020202020204" pitchFamily="34" charset="0"/>
              <a:buChar char="•"/>
            </a:pPr>
            <a:endParaRPr lang="de-CH" sz="2000">
              <a:solidFill>
                <a:srgbClr val="000000"/>
              </a:solidFill>
            </a:endParaRPr>
          </a:p>
        </p:txBody>
      </p:sp>
    </p:spTree>
    <p:extLst>
      <p:ext uri="{BB962C8B-B14F-4D97-AF65-F5344CB8AC3E}">
        <p14:creationId xmlns:p14="http://schemas.microsoft.com/office/powerpoint/2010/main" val="389341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Service boundaries</a:t>
            </a:r>
          </a:p>
        </p:txBody>
      </p:sp>
      <p:pic>
        <p:nvPicPr>
          <p:cNvPr id="3" name="Graphic 2">
            <a:extLst>
              <a:ext uri="{FF2B5EF4-FFF2-40B4-BE49-F238E27FC236}">
                <a16:creationId xmlns:a16="http://schemas.microsoft.com/office/drawing/2014/main" id="{82C9EA5B-B867-41A3-9A14-A3E71FF76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109208"/>
            <a:ext cx="5785563" cy="3210282"/>
          </a:xfrm>
          <a:prstGeom prst="rect">
            <a:avLst/>
          </a:prstGeom>
        </p:spPr>
      </p:pic>
      <p:sp>
        <p:nvSpPr>
          <p:cNvPr id="10" name="Rectangle 9">
            <a:extLst>
              <a:ext uri="{FF2B5EF4-FFF2-40B4-BE49-F238E27FC236}">
                <a16:creationId xmlns:a16="http://schemas.microsoft.com/office/drawing/2014/main" id="{47C95A6C-B57E-4DA7-A5CC-E4F570B33615}"/>
              </a:ext>
            </a:extLst>
          </p:cNvPr>
          <p:cNvSpPr/>
          <p:nvPr/>
        </p:nvSpPr>
        <p:spPr>
          <a:xfrm>
            <a:off x="6300633" y="4021851"/>
            <a:ext cx="5770074" cy="1384995"/>
          </a:xfrm>
          <a:prstGeom prst="rect">
            <a:avLst/>
          </a:prstGeom>
        </p:spPr>
        <p:txBody>
          <a:bodyPr wrap="square">
            <a:spAutoFit/>
          </a:bodyPr>
          <a:lstStyle/>
          <a:p>
            <a:pPr algn="just"/>
            <a:r>
              <a:rPr lang="en-US" sz="2800"/>
              <a:t>A </a:t>
            </a:r>
            <a:r>
              <a:rPr lang="en-US" sz="2800" b="1">
                <a:solidFill>
                  <a:srgbClr val="0078D7"/>
                </a:solidFill>
              </a:rPr>
              <a:t>bounded context </a:t>
            </a:r>
            <a:r>
              <a:rPr lang="en-US" sz="2800"/>
              <a:t>is simply the boundary within a domain where a particular domain model applies.</a:t>
            </a:r>
            <a:endParaRPr lang="LID4096" sz="2800"/>
          </a:p>
        </p:txBody>
      </p:sp>
      <p:sp>
        <p:nvSpPr>
          <p:cNvPr id="12" name="Rectangle 11">
            <a:extLst>
              <a:ext uri="{FF2B5EF4-FFF2-40B4-BE49-F238E27FC236}">
                <a16:creationId xmlns:a16="http://schemas.microsoft.com/office/drawing/2014/main" id="{12D48A91-03AC-46F9-89F9-9755C3DE57BC}"/>
              </a:ext>
              <a:ext uri="{C183D7F6-B498-43B3-948B-1728B52AA6E4}">
                <adec:decorative xmlns:adec="http://schemas.microsoft.com/office/drawing/2017/decorative" val="1"/>
              </a:ext>
            </a:extLst>
          </p:cNvPr>
          <p:cNvSpPr/>
          <p:nvPr/>
        </p:nvSpPr>
        <p:spPr>
          <a:xfrm>
            <a:off x="6220538" y="3472584"/>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13" name="Rectangle 12">
            <a:extLst>
              <a:ext uri="{FF2B5EF4-FFF2-40B4-BE49-F238E27FC236}">
                <a16:creationId xmlns:a16="http://schemas.microsoft.com/office/drawing/2014/main" id="{B76E4435-ED7E-47DD-9BF6-268F59F58778}"/>
              </a:ext>
              <a:ext uri="{C183D7F6-B498-43B3-948B-1728B52AA6E4}">
                <adec:decorative xmlns:adec="http://schemas.microsoft.com/office/drawing/2017/decorative" val="1"/>
              </a:ext>
            </a:extLst>
          </p:cNvPr>
          <p:cNvSpPr/>
          <p:nvPr/>
        </p:nvSpPr>
        <p:spPr>
          <a:xfrm>
            <a:off x="11384750" y="4868301"/>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aphicFrame>
        <p:nvGraphicFramePr>
          <p:cNvPr id="16" name="Diagram 15">
            <a:extLst>
              <a:ext uri="{FF2B5EF4-FFF2-40B4-BE49-F238E27FC236}">
                <a16:creationId xmlns:a16="http://schemas.microsoft.com/office/drawing/2014/main" id="{3139505F-3523-4D02-BEB4-F66AFFC93566}"/>
              </a:ext>
            </a:extLst>
          </p:cNvPr>
          <p:cNvGraphicFramePr/>
          <p:nvPr>
            <p:extLst/>
          </p:nvPr>
        </p:nvGraphicFramePr>
        <p:xfrm>
          <a:off x="448163" y="445123"/>
          <a:ext cx="11704941" cy="2753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Isosceles Triangle 14">
            <a:extLst>
              <a:ext uri="{FF2B5EF4-FFF2-40B4-BE49-F238E27FC236}">
                <a16:creationId xmlns:a16="http://schemas.microsoft.com/office/drawing/2014/main" id="{FA2ED54B-86B9-4BE5-BBDA-5254ADA28789}"/>
              </a:ext>
            </a:extLst>
          </p:cNvPr>
          <p:cNvSpPr/>
          <p:nvPr/>
        </p:nvSpPr>
        <p:spPr bwMode="auto">
          <a:xfrm rot="10800000">
            <a:off x="4379205" y="2398629"/>
            <a:ext cx="808892" cy="71057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1DC9400-FBEB-4F22-B213-BEF90DC661A3}"/>
              </a:ext>
            </a:extLst>
          </p:cNvPr>
          <p:cNvSpPr txBox="1"/>
          <p:nvPr/>
        </p:nvSpPr>
        <p:spPr>
          <a:xfrm>
            <a:off x="6220538" y="5406411"/>
            <a:ext cx="4173258"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Domain-driven Design by Eric Evans</a:t>
            </a:r>
            <a:endParaRPr lang="LID4096" kern="0" err="1">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8590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Data considerations</a:t>
            </a:r>
          </a:p>
        </p:txBody>
      </p:sp>
      <p:pic>
        <p:nvPicPr>
          <p:cNvPr id="2" name="Picture 1">
            <a:extLst>
              <a:ext uri="{FF2B5EF4-FFF2-40B4-BE49-F238E27FC236}">
                <a16:creationId xmlns:a16="http://schemas.microsoft.com/office/drawing/2014/main" id="{55B6CE65-75FF-4D16-BBAE-A2E056F47E9D}"/>
              </a:ext>
            </a:extLst>
          </p:cNvPr>
          <p:cNvPicPr>
            <a:picLocks noChangeAspect="1"/>
          </p:cNvPicPr>
          <p:nvPr/>
        </p:nvPicPr>
        <p:blipFill>
          <a:blip r:embed="rId3"/>
          <a:stretch>
            <a:fillRect/>
          </a:stretch>
        </p:blipFill>
        <p:spPr>
          <a:xfrm>
            <a:off x="6544543" y="1469340"/>
            <a:ext cx="5597474" cy="2277791"/>
          </a:xfrm>
          <a:prstGeom prst="rect">
            <a:avLst/>
          </a:prstGeom>
        </p:spPr>
      </p:pic>
      <p:pic>
        <p:nvPicPr>
          <p:cNvPr id="3" name="Picture 2">
            <a:extLst>
              <a:ext uri="{FF2B5EF4-FFF2-40B4-BE49-F238E27FC236}">
                <a16:creationId xmlns:a16="http://schemas.microsoft.com/office/drawing/2014/main" id="{AE4921ED-27E6-40D4-98CF-BE94E1632E7A}"/>
              </a:ext>
            </a:extLst>
          </p:cNvPr>
          <p:cNvPicPr>
            <a:picLocks noChangeAspect="1"/>
          </p:cNvPicPr>
          <p:nvPr/>
        </p:nvPicPr>
        <p:blipFill>
          <a:blip r:embed="rId4"/>
          <a:stretch>
            <a:fillRect/>
          </a:stretch>
        </p:blipFill>
        <p:spPr>
          <a:xfrm>
            <a:off x="5820768" y="4235396"/>
            <a:ext cx="6321249" cy="2277790"/>
          </a:xfrm>
          <a:prstGeom prst="rect">
            <a:avLst/>
          </a:prstGeom>
        </p:spPr>
      </p:pic>
      <p:sp>
        <p:nvSpPr>
          <p:cNvPr id="6" name="TextBox 5">
            <a:extLst>
              <a:ext uri="{FF2B5EF4-FFF2-40B4-BE49-F238E27FC236}">
                <a16:creationId xmlns:a16="http://schemas.microsoft.com/office/drawing/2014/main" id="{5DE08FD7-60B7-453F-AF81-715D2D8862B5}"/>
              </a:ext>
            </a:extLst>
          </p:cNvPr>
          <p:cNvSpPr txBox="1"/>
          <p:nvPr/>
        </p:nvSpPr>
        <p:spPr>
          <a:xfrm>
            <a:off x="357305" y="1525605"/>
            <a:ext cx="5978001" cy="456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Every service manages its own data</a:t>
            </a:r>
          </a:p>
          <a:p>
            <a:pPr marL="342900" indent="-342900">
              <a:lnSpc>
                <a:spcPct val="90000"/>
              </a:lnSpc>
              <a:spcAft>
                <a:spcPts val="600"/>
              </a:spcAft>
              <a:buFont typeface="Arial" panose="020B0604020202020204" pitchFamily="34" charset="0"/>
              <a:buChar char="•"/>
            </a:pPr>
            <a:endParaRPr lang="de-CH" sz="1800" kern="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No sharing of data stores between services</a:t>
            </a:r>
            <a:br>
              <a:rPr lang="de-CH" sz="2000" kern="0">
                <a:solidFill>
                  <a:srgbClr val="505050"/>
                </a:solidFill>
                <a:latin typeface="Segoe UI Semilight" panose="020B0402040204020203" pitchFamily="34" charset="0"/>
                <a:cs typeface="Segoe UI Semilight" panose="020B0402040204020203" pitchFamily="34" charset="0"/>
              </a:rPr>
            </a:br>
            <a:endParaRPr lang="de-CH" sz="2000" kern="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Service might represent the source</a:t>
            </a:r>
            <a:br>
              <a:rPr lang="de-CH" sz="2000" kern="0">
                <a:solidFill>
                  <a:srgbClr val="505050"/>
                </a:solidFill>
                <a:latin typeface="Segoe UI Semilight" panose="020B0402040204020203" pitchFamily="34" charset="0"/>
                <a:cs typeface="Segoe UI Semilight" panose="020B0402040204020203" pitchFamily="34" charset="0"/>
              </a:rPr>
            </a:br>
            <a:r>
              <a:rPr lang="de-CH" sz="2000" kern="0">
                <a:solidFill>
                  <a:srgbClr val="505050"/>
                </a:solidFill>
                <a:latin typeface="Segoe UI Semilight" panose="020B0402040204020203" pitchFamily="34" charset="0"/>
                <a:cs typeface="Segoe UI Semilight" panose="020B0402040204020203" pitchFamily="34" charset="0"/>
              </a:rPr>
              <a:t>of truth for a given entity («master»)</a:t>
            </a:r>
          </a:p>
          <a:p>
            <a:pPr marL="342900" indent="-342900">
              <a:lnSpc>
                <a:spcPct val="90000"/>
              </a:lnSpc>
              <a:spcAft>
                <a:spcPts val="600"/>
              </a:spcAft>
              <a:buFont typeface="Arial" panose="020B0604020202020204" pitchFamily="34" charset="0"/>
              <a:buChar char="•"/>
            </a:pPr>
            <a:endParaRPr lang="de-CH" sz="2000" kern="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Other services might hold a subset of the entity</a:t>
            </a:r>
          </a:p>
          <a:p>
            <a:pPr marL="342900" indent="-342900">
              <a:lnSpc>
                <a:spcPct val="90000"/>
              </a:lnSpc>
              <a:spcAft>
                <a:spcPts val="600"/>
              </a:spcAft>
              <a:buFont typeface="Arial" panose="020B0604020202020204" pitchFamily="34" charset="0"/>
              <a:buChar char="•"/>
            </a:pPr>
            <a:endParaRPr lang="de-CH" sz="2000" kern="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Embrace eventual consistency</a:t>
            </a:r>
            <a:br>
              <a:rPr lang="de-CH" sz="2000" kern="0">
                <a:solidFill>
                  <a:srgbClr val="505050"/>
                </a:solidFill>
                <a:latin typeface="Segoe UI Semilight" panose="020B0402040204020203" pitchFamily="34" charset="0"/>
                <a:cs typeface="Segoe UI Semilight" panose="020B0402040204020203" pitchFamily="34" charset="0"/>
              </a:rPr>
            </a:br>
            <a:r>
              <a:rPr lang="de-CH" sz="2000" kern="0">
                <a:solidFill>
                  <a:srgbClr val="505050"/>
                </a:solidFill>
                <a:latin typeface="Segoe UI Semilight" panose="020B0402040204020203" pitchFamily="34" charset="0"/>
                <a:cs typeface="Segoe UI Semilight" panose="020B0402040204020203" pitchFamily="34" charset="0"/>
              </a:rPr>
              <a:t>(no distributed transactions)</a:t>
            </a:r>
          </a:p>
          <a:p>
            <a:pPr marL="342900" indent="-342900">
              <a:lnSpc>
                <a:spcPct val="90000"/>
              </a:lnSpc>
              <a:spcAft>
                <a:spcPts val="600"/>
              </a:spcAft>
              <a:buFont typeface="Arial" panose="020B0604020202020204" pitchFamily="34" charset="0"/>
              <a:buChar char="•"/>
            </a:pPr>
            <a:endParaRPr lang="de-CH" sz="2000" kern="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de-CH" sz="2000" kern="0">
                <a:solidFill>
                  <a:srgbClr val="505050"/>
                </a:solidFill>
                <a:latin typeface="Segoe UI Semilight" panose="020B0402040204020203" pitchFamily="34" charset="0"/>
                <a:cs typeface="Segoe UI Semilight" panose="020B0402040204020203" pitchFamily="34" charset="0"/>
              </a:rPr>
              <a:t>Profit from polyglot persistence</a:t>
            </a:r>
          </a:p>
        </p:txBody>
      </p:sp>
    </p:spTree>
    <p:extLst>
      <p:ext uri="{BB962C8B-B14F-4D97-AF65-F5344CB8AC3E}">
        <p14:creationId xmlns:p14="http://schemas.microsoft.com/office/powerpoint/2010/main" val="7700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Interservice communication</a:t>
            </a:r>
          </a:p>
        </p:txBody>
      </p:sp>
      <p:sp>
        <p:nvSpPr>
          <p:cNvPr id="9" name="Rectangle 8">
            <a:extLst>
              <a:ext uri="{FF2B5EF4-FFF2-40B4-BE49-F238E27FC236}">
                <a16:creationId xmlns:a16="http://schemas.microsoft.com/office/drawing/2014/main" id="{AE6569EE-DF8C-4297-B8B0-AEA1402C1CA9}"/>
              </a:ext>
            </a:extLst>
          </p:cNvPr>
          <p:cNvSpPr/>
          <p:nvPr/>
        </p:nvSpPr>
        <p:spPr bwMode="auto">
          <a:xfrm>
            <a:off x="0" y="1397726"/>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26650A6-6DF2-4875-8DDF-BD1551466E1F}"/>
              </a:ext>
            </a:extLst>
          </p:cNvPr>
          <p:cNvSpPr/>
          <p:nvPr/>
        </p:nvSpPr>
        <p:spPr bwMode="auto">
          <a:xfrm>
            <a:off x="317" y="3992881"/>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Asynchronous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633E146-6248-415F-B8C0-CB0C2B2D2661}"/>
              </a:ext>
            </a:extLst>
          </p:cNvPr>
          <p:cNvSpPr/>
          <p:nvPr/>
        </p:nvSpPr>
        <p:spPr>
          <a:xfrm>
            <a:off x="-1" y="2021231"/>
            <a:ext cx="7171509" cy="1787412"/>
          </a:xfrm>
          <a:prstGeom prst="rect">
            <a:avLst/>
          </a:prstGeom>
        </p:spPr>
        <p:txBody>
          <a:bodyPr wrap="square">
            <a:spAutoFit/>
          </a:bodyPr>
          <a:lstStyle/>
          <a:p>
            <a:pPr algn="just"/>
            <a:r>
              <a:rPr lang="en-US" kern="0">
                <a:solidFill>
                  <a:srgbClr val="505050"/>
                </a:solidFill>
                <a:latin typeface="Segoe UI Semilight" panose="020B0402040204020203" pitchFamily="34" charset="0"/>
                <a:cs typeface="Segoe UI Semilight" panose="020B0402040204020203" pitchFamily="34" charset="0"/>
              </a:rPr>
              <a:t>Synchronous communication. In this pattern, a service calls an API that another service exposes, using a protocol such as HTTP or gRPC. This option is a synchronous messaging pattern because the caller waits for a response from the receiver. Typically RESTful APIs are external-facing or exposed towards the UI. Callers must implement retry and timeouts for resiliency. APIs must be semantically versioned.</a:t>
            </a:r>
            <a:endParaRPr lang="LID4096" kern="0">
              <a:solidFill>
                <a:srgbClr val="505050"/>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AA3D37B8-CB90-40B6-8A48-DFC6C417A39F}"/>
              </a:ext>
            </a:extLst>
          </p:cNvPr>
          <p:cNvSpPr/>
          <p:nvPr/>
        </p:nvSpPr>
        <p:spPr>
          <a:xfrm>
            <a:off x="0" y="4616386"/>
            <a:ext cx="7171508" cy="2069926"/>
          </a:xfrm>
          <a:prstGeom prst="rect">
            <a:avLst/>
          </a:prstGeom>
        </p:spPr>
        <p:txBody>
          <a:bodyPr wrap="square">
            <a:spAutoFit/>
          </a:bodyPr>
          <a:lstStyle/>
          <a:p>
            <a:pPr algn="just"/>
            <a:r>
              <a:rPr lang="en-US" kern="0" dirty="0">
                <a:solidFill>
                  <a:srgbClr val="505050"/>
                </a:solidFill>
                <a:latin typeface="Segoe UI Semilight" panose="020B0402040204020203" pitchFamily="34" charset="0"/>
                <a:cs typeface="Segoe UI Semilight" panose="020B0402040204020203" pitchFamily="34" charset="0"/>
              </a:rPr>
              <a:t>Asynchronous message passing. In this pattern, a service sends messages without waiting for a response, and one or more services process the message asynchronously. Typically inter-service communication is implemented via asynchronous messaging using AMQP or similar protocols. Resilience is built into the underlying service bus, which follows the paradigm “smart endpoints and dumb pipes”. Messages must be semantically versioned.</a:t>
            </a:r>
            <a:endParaRPr lang="LID4096" kern="0" dirty="0">
              <a:solidFill>
                <a:srgbClr val="505050"/>
              </a:solidFill>
              <a:latin typeface="Segoe UI Semilight" panose="020B0402040204020203" pitchFamily="34" charset="0"/>
              <a:cs typeface="Segoe UI Semilight" panose="020B0402040204020203" pitchFamily="34" charset="0"/>
            </a:endParaRPr>
          </a:p>
        </p:txBody>
      </p:sp>
      <p:sp>
        <p:nvSpPr>
          <p:cNvPr id="14" name="Cylinder 13">
            <a:extLst>
              <a:ext uri="{FF2B5EF4-FFF2-40B4-BE49-F238E27FC236}">
                <a16:creationId xmlns:a16="http://schemas.microsoft.com/office/drawing/2014/main" id="{71ACCA08-E527-4E85-8FF6-4F09FB0F577E}"/>
              </a:ext>
            </a:extLst>
          </p:cNvPr>
          <p:cNvSpPr/>
          <p:nvPr/>
        </p:nvSpPr>
        <p:spPr bwMode="auto">
          <a:xfrm rot="5400000">
            <a:off x="9682386" y="4233109"/>
            <a:ext cx="487711" cy="252567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cs typeface="Segoe UI" pitchFamily="34" charset="0"/>
              </a:rPr>
              <a:t>Service Bus</a:t>
            </a:r>
            <a:endParaRPr lang="LID4096" sz="1600" err="1">
              <a:gradFill>
                <a:gsLst>
                  <a:gs pos="0">
                    <a:srgbClr val="FFFFFF"/>
                  </a:gs>
                  <a:gs pos="100000">
                    <a:srgbClr val="FFFFFF"/>
                  </a:gs>
                </a:gsLst>
                <a:lin ang="5400000" scaled="0"/>
              </a:gradFill>
              <a:cs typeface="Segoe UI" pitchFamily="34" charset="0"/>
            </a:endParaRPr>
          </a:p>
        </p:txBody>
      </p:sp>
      <p:sp>
        <p:nvSpPr>
          <p:cNvPr id="16" name="Rectangle: Rounded Corners 15">
            <a:extLst>
              <a:ext uri="{FF2B5EF4-FFF2-40B4-BE49-F238E27FC236}">
                <a16:creationId xmlns:a16="http://schemas.microsoft.com/office/drawing/2014/main" id="{F8092E22-5C42-4CC3-BD21-9A8A0B09CB2A}"/>
              </a:ext>
            </a:extLst>
          </p:cNvPr>
          <p:cNvSpPr/>
          <p:nvPr/>
        </p:nvSpPr>
        <p:spPr bwMode="auto">
          <a:xfrm>
            <a:off x="8663406"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820478A-01AB-4DD2-91D1-FC1C4E1F6A1A}"/>
              </a:ext>
            </a:extLst>
          </p:cNvPr>
          <p:cNvSpPr/>
          <p:nvPr/>
        </p:nvSpPr>
        <p:spPr bwMode="auto">
          <a:xfrm>
            <a:off x="9591745" y="349560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C5794831-FA15-4039-8AF3-FC2F92B0CA0A}"/>
              </a:ext>
            </a:extLst>
          </p:cNvPr>
          <p:cNvSpPr/>
          <p:nvPr/>
        </p:nvSpPr>
        <p:spPr bwMode="auto">
          <a:xfrm>
            <a:off x="10520084"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96E9B293-A45A-4A53-8222-6B86AD853083}"/>
              </a:ext>
            </a:extLst>
          </p:cNvPr>
          <p:cNvSpPr/>
          <p:nvPr/>
        </p:nvSpPr>
        <p:spPr bwMode="auto">
          <a:xfrm>
            <a:off x="8878015" y="3007418"/>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19" name="Rectangle: Rounded Corners 18">
            <a:extLst>
              <a:ext uri="{FF2B5EF4-FFF2-40B4-BE49-F238E27FC236}">
                <a16:creationId xmlns:a16="http://schemas.microsoft.com/office/drawing/2014/main" id="{75EF2409-569E-4FD7-9B8F-7455173D47F4}"/>
              </a:ext>
            </a:extLst>
          </p:cNvPr>
          <p:cNvSpPr/>
          <p:nvPr/>
        </p:nvSpPr>
        <p:spPr bwMode="auto">
          <a:xfrm>
            <a:off x="8663405" y="2463631"/>
            <a:ext cx="2525674" cy="4877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endParaRPr lang="LID4096" sz="16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AC8027EB-E527-4D95-B01B-D4CCBD817111}"/>
              </a:ext>
            </a:extLst>
          </p:cNvPr>
          <p:cNvSpPr/>
          <p:nvPr/>
        </p:nvSpPr>
        <p:spPr bwMode="auto">
          <a:xfrm>
            <a:off x="8877974" y="477696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6" name="Arrow: Down 25">
            <a:extLst>
              <a:ext uri="{FF2B5EF4-FFF2-40B4-BE49-F238E27FC236}">
                <a16:creationId xmlns:a16="http://schemas.microsoft.com/office/drawing/2014/main" id="{2CD08BF0-1603-4A03-8793-060F12867707}"/>
              </a:ext>
            </a:extLst>
          </p:cNvPr>
          <p:cNvSpPr/>
          <p:nvPr/>
        </p:nvSpPr>
        <p:spPr bwMode="auto">
          <a:xfrm rot="10800000">
            <a:off x="8877974" y="2950720"/>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9" name="Arrow: Down 28">
            <a:extLst>
              <a:ext uri="{FF2B5EF4-FFF2-40B4-BE49-F238E27FC236}">
                <a16:creationId xmlns:a16="http://schemas.microsoft.com/office/drawing/2014/main" id="{6BD4F4F4-6A30-49A1-9142-8ED7E7BAEBC1}"/>
              </a:ext>
            </a:extLst>
          </p:cNvPr>
          <p:cNvSpPr/>
          <p:nvPr/>
        </p:nvSpPr>
        <p:spPr bwMode="auto">
          <a:xfrm>
            <a:off x="9806270" y="300888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0" name="Arrow: Down 29">
            <a:extLst>
              <a:ext uri="{FF2B5EF4-FFF2-40B4-BE49-F238E27FC236}">
                <a16:creationId xmlns:a16="http://schemas.microsoft.com/office/drawing/2014/main" id="{9D76E460-58CF-4A39-8087-C8AF9B511043}"/>
              </a:ext>
            </a:extLst>
          </p:cNvPr>
          <p:cNvSpPr/>
          <p:nvPr/>
        </p:nvSpPr>
        <p:spPr bwMode="auto">
          <a:xfrm rot="10800000">
            <a:off x="9806229" y="295218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1" name="Arrow: Down 30">
            <a:extLst>
              <a:ext uri="{FF2B5EF4-FFF2-40B4-BE49-F238E27FC236}">
                <a16:creationId xmlns:a16="http://schemas.microsoft.com/office/drawing/2014/main" id="{CE9E026C-CAD3-47B9-8432-49A9CB2B073F}"/>
              </a:ext>
            </a:extLst>
          </p:cNvPr>
          <p:cNvSpPr/>
          <p:nvPr/>
        </p:nvSpPr>
        <p:spPr bwMode="auto">
          <a:xfrm>
            <a:off x="10731521" y="2986031"/>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2" name="Arrow: Down 31">
            <a:extLst>
              <a:ext uri="{FF2B5EF4-FFF2-40B4-BE49-F238E27FC236}">
                <a16:creationId xmlns:a16="http://schemas.microsoft.com/office/drawing/2014/main" id="{F13F7CEF-D161-4D3C-9EF1-728427E61BD0}"/>
              </a:ext>
            </a:extLst>
          </p:cNvPr>
          <p:cNvSpPr/>
          <p:nvPr/>
        </p:nvSpPr>
        <p:spPr bwMode="auto">
          <a:xfrm rot="10800000">
            <a:off x="10731480" y="292933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3" name="Arrow: Down 32">
            <a:extLst>
              <a:ext uri="{FF2B5EF4-FFF2-40B4-BE49-F238E27FC236}">
                <a16:creationId xmlns:a16="http://schemas.microsoft.com/office/drawing/2014/main" id="{BF37668E-B2FE-408D-9108-B6751E3548FA}"/>
              </a:ext>
            </a:extLst>
          </p:cNvPr>
          <p:cNvSpPr/>
          <p:nvPr/>
        </p:nvSpPr>
        <p:spPr bwMode="auto">
          <a:xfrm>
            <a:off x="9806229" y="477696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4" name="Arrow: Down 33">
            <a:extLst>
              <a:ext uri="{FF2B5EF4-FFF2-40B4-BE49-F238E27FC236}">
                <a16:creationId xmlns:a16="http://schemas.microsoft.com/office/drawing/2014/main" id="{666E1297-8781-4F07-929C-7130AE76EBD2}"/>
              </a:ext>
            </a:extLst>
          </p:cNvPr>
          <p:cNvSpPr/>
          <p:nvPr/>
        </p:nvSpPr>
        <p:spPr bwMode="auto">
          <a:xfrm>
            <a:off x="10731480" y="478620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0" name="Rectangle 19">
            <a:extLst>
              <a:ext uri="{FF2B5EF4-FFF2-40B4-BE49-F238E27FC236}">
                <a16:creationId xmlns:a16="http://schemas.microsoft.com/office/drawing/2014/main" id="{7A02D448-A256-41E7-A172-CF2F3B304FD1}"/>
              </a:ext>
            </a:extLst>
          </p:cNvPr>
          <p:cNvSpPr/>
          <p:nvPr/>
        </p:nvSpPr>
        <p:spPr>
          <a:xfrm>
            <a:off x="9180702" y="3058514"/>
            <a:ext cx="1487908"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Synchronous</a:t>
            </a:r>
            <a:endParaRPr lang="LID4096"/>
          </a:p>
        </p:txBody>
      </p:sp>
      <p:sp>
        <p:nvSpPr>
          <p:cNvPr id="36" name="Rectangle 35">
            <a:extLst>
              <a:ext uri="{FF2B5EF4-FFF2-40B4-BE49-F238E27FC236}">
                <a16:creationId xmlns:a16="http://schemas.microsoft.com/office/drawing/2014/main" id="{80D05E21-3E2B-49E2-B081-2859EAE9247C}"/>
              </a:ext>
            </a:extLst>
          </p:cNvPr>
          <p:cNvSpPr/>
          <p:nvPr/>
        </p:nvSpPr>
        <p:spPr>
          <a:xfrm>
            <a:off x="9181815" y="4837964"/>
            <a:ext cx="1611339"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Asynchronous</a:t>
            </a:r>
            <a:endParaRPr lang="LID4096"/>
          </a:p>
        </p:txBody>
      </p:sp>
      <p:pic>
        <p:nvPicPr>
          <p:cNvPr id="37" name="Graphic 36" descr="Man">
            <a:extLst>
              <a:ext uri="{FF2B5EF4-FFF2-40B4-BE49-F238E27FC236}">
                <a16:creationId xmlns:a16="http://schemas.microsoft.com/office/drawing/2014/main" id="{9621C811-790C-4980-9451-6DA43972F5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8958" y="1162866"/>
            <a:ext cx="914400" cy="914400"/>
          </a:xfrm>
          <a:prstGeom prst="rect">
            <a:avLst/>
          </a:prstGeom>
        </p:spPr>
      </p:pic>
    </p:spTree>
    <p:extLst>
      <p:ext uri="{BB962C8B-B14F-4D97-AF65-F5344CB8AC3E}">
        <p14:creationId xmlns:p14="http://schemas.microsoft.com/office/powerpoint/2010/main" val="30984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4975" y="227014"/>
            <a:ext cx="11563350" cy="754061"/>
          </a:xfrm>
        </p:spPr>
        <p:txBody>
          <a:bodyPr/>
          <a:lstStyle/>
          <a:p>
            <a:r>
              <a:rPr lang="en-US" spc="-100" noProof="0" dirty="0"/>
              <a:t>Workflows</a:t>
            </a:r>
          </a:p>
        </p:txBody>
      </p:sp>
      <p:sp>
        <p:nvSpPr>
          <p:cNvPr id="3" name="Rectangle: Rounded Corners 2">
            <a:extLst>
              <a:ext uri="{FF2B5EF4-FFF2-40B4-BE49-F238E27FC236}">
                <a16:creationId xmlns:a16="http://schemas.microsoft.com/office/drawing/2014/main" id="{D55E4917-9100-41FA-92CD-6569C3D0F438}"/>
              </a:ext>
            </a:extLst>
          </p:cNvPr>
          <p:cNvSpPr/>
          <p:nvPr/>
        </p:nvSpPr>
        <p:spPr bwMode="auto">
          <a:xfrm rot="16200000">
            <a:off x="3253374"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37C6D14A-72BD-4CE8-890F-ECF95E25BDBC}"/>
              </a:ext>
            </a:extLst>
          </p:cNvPr>
          <p:cNvSpPr/>
          <p:nvPr/>
        </p:nvSpPr>
        <p:spPr bwMode="auto">
          <a:xfrm rot="16200000">
            <a:off x="3253374"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A4F54BB0-4DA3-4FE7-B111-D2783FABB960}"/>
              </a:ext>
            </a:extLst>
          </p:cNvPr>
          <p:cNvSpPr/>
          <p:nvPr/>
        </p:nvSpPr>
        <p:spPr bwMode="auto">
          <a:xfrm rot="16200000">
            <a:off x="3253374"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921BB8B-CB41-470E-B3FF-7FCFC89C9F18}"/>
              </a:ext>
            </a:extLst>
          </p:cNvPr>
          <p:cNvSpPr/>
          <p:nvPr/>
        </p:nvSpPr>
        <p:spPr bwMode="auto">
          <a:xfrm rot="16200000">
            <a:off x="745776" y="2252763"/>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Right 1">
            <a:extLst>
              <a:ext uri="{FF2B5EF4-FFF2-40B4-BE49-F238E27FC236}">
                <a16:creationId xmlns:a16="http://schemas.microsoft.com/office/drawing/2014/main" id="{EB3DE218-4E9B-4AB6-8838-60BCD20CED71}"/>
              </a:ext>
            </a:extLst>
          </p:cNvPr>
          <p:cNvSpPr/>
          <p:nvPr/>
        </p:nvSpPr>
        <p:spPr bwMode="auto">
          <a:xfrm rot="19185541">
            <a:off x="1835803"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3192E9F4-DF85-4B01-8436-32287D4BA310}"/>
              </a:ext>
            </a:extLst>
          </p:cNvPr>
          <p:cNvSpPr/>
          <p:nvPr/>
        </p:nvSpPr>
        <p:spPr bwMode="auto">
          <a:xfrm rot="2143183">
            <a:off x="1836369" y="34913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AB6EF9D1-F0E1-4351-B29D-8F1E6D7AF57A}"/>
              </a:ext>
            </a:extLst>
          </p:cNvPr>
          <p:cNvSpPr/>
          <p:nvPr/>
        </p:nvSpPr>
        <p:spPr bwMode="auto">
          <a:xfrm>
            <a:off x="1835802"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B8E8539-63BD-48FD-8D60-B4766E146C7E}"/>
              </a:ext>
            </a:extLst>
          </p:cNvPr>
          <p:cNvSpPr/>
          <p:nvPr/>
        </p:nvSpPr>
        <p:spPr>
          <a:xfrm>
            <a:off x="1830595" y="1469250"/>
            <a:ext cx="69121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Send</a:t>
            </a:r>
            <a:endParaRPr lang="LID4096"/>
          </a:p>
        </p:txBody>
      </p:sp>
      <p:sp>
        <p:nvSpPr>
          <p:cNvPr id="15" name="Rectangle: Rounded Corners 14">
            <a:extLst>
              <a:ext uri="{FF2B5EF4-FFF2-40B4-BE49-F238E27FC236}">
                <a16:creationId xmlns:a16="http://schemas.microsoft.com/office/drawing/2014/main" id="{36F763F1-5CCB-4992-B6F8-4FCC803B609B}"/>
              </a:ext>
            </a:extLst>
          </p:cNvPr>
          <p:cNvSpPr/>
          <p:nvPr/>
        </p:nvSpPr>
        <p:spPr bwMode="auto">
          <a:xfrm rot="16200000">
            <a:off x="10861081"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25326046-AA7F-48EF-96A3-30A20887BCCE}"/>
              </a:ext>
            </a:extLst>
          </p:cNvPr>
          <p:cNvSpPr/>
          <p:nvPr/>
        </p:nvSpPr>
        <p:spPr bwMode="auto">
          <a:xfrm rot="16200000">
            <a:off x="10861081"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764FD04D-C1B1-4716-B098-E89D196A3834}"/>
              </a:ext>
            </a:extLst>
          </p:cNvPr>
          <p:cNvSpPr/>
          <p:nvPr/>
        </p:nvSpPr>
        <p:spPr bwMode="auto">
          <a:xfrm rot="16200000">
            <a:off x="10861081"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2659F8B-DDF2-40F1-9741-8CF9AA27F7FE}"/>
              </a:ext>
            </a:extLst>
          </p:cNvPr>
          <p:cNvSpPr/>
          <p:nvPr/>
        </p:nvSpPr>
        <p:spPr bwMode="auto">
          <a:xfrm rot="16200000">
            <a:off x="7057227" y="348234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55DA3A4E-4532-4295-BC25-2A94CB5B9A8B}"/>
              </a:ext>
            </a:extLst>
          </p:cNvPr>
          <p:cNvSpPr/>
          <p:nvPr/>
        </p:nvSpPr>
        <p:spPr bwMode="auto">
          <a:xfrm rot="8737907">
            <a:off x="9443510"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9BE27419-9B4E-406F-8532-84004C2D33F8}"/>
              </a:ext>
            </a:extLst>
          </p:cNvPr>
          <p:cNvSpPr/>
          <p:nvPr/>
        </p:nvSpPr>
        <p:spPr bwMode="auto">
          <a:xfrm rot="12889379">
            <a:off x="9444510" y="3674221"/>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A650E8F3-7C6B-45B7-9A5B-565890EA79C9}"/>
              </a:ext>
            </a:extLst>
          </p:cNvPr>
          <p:cNvSpPr/>
          <p:nvPr/>
        </p:nvSpPr>
        <p:spPr bwMode="auto">
          <a:xfrm rot="10800000">
            <a:off x="9443509"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51007ED-2217-4841-AEF3-8BE8451685D3}"/>
              </a:ext>
            </a:extLst>
          </p:cNvPr>
          <p:cNvSpPr/>
          <p:nvPr/>
        </p:nvSpPr>
        <p:spPr>
          <a:xfrm>
            <a:off x="9203462" y="1469250"/>
            <a:ext cx="116089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Subscribe</a:t>
            </a:r>
            <a:endParaRPr lang="LID4096"/>
          </a:p>
        </p:txBody>
      </p:sp>
      <p:sp>
        <p:nvSpPr>
          <p:cNvPr id="23" name="Lightning Bolt 22">
            <a:extLst>
              <a:ext uri="{FF2B5EF4-FFF2-40B4-BE49-F238E27FC236}">
                <a16:creationId xmlns:a16="http://schemas.microsoft.com/office/drawing/2014/main" id="{43158929-89A5-48E8-98B3-714CFB88405D}"/>
              </a:ext>
            </a:extLst>
          </p:cNvPr>
          <p:cNvSpPr/>
          <p:nvPr/>
        </p:nvSpPr>
        <p:spPr bwMode="auto">
          <a:xfrm>
            <a:off x="8659390" y="2420291"/>
            <a:ext cx="708391" cy="1087402"/>
          </a:xfrm>
          <a:prstGeom prst="lightningBol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3C923C3-2870-4152-81FC-3AA640797A9C}"/>
              </a:ext>
            </a:extLst>
          </p:cNvPr>
          <p:cNvSpPr/>
          <p:nvPr/>
        </p:nvSpPr>
        <p:spPr>
          <a:xfrm>
            <a:off x="8709119" y="3522876"/>
            <a:ext cx="737702"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Event</a:t>
            </a:r>
            <a:endParaRPr lang="LID4096"/>
          </a:p>
        </p:txBody>
      </p:sp>
      <p:sp>
        <p:nvSpPr>
          <p:cNvPr id="25" name="Arrow: Right 24">
            <a:extLst>
              <a:ext uri="{FF2B5EF4-FFF2-40B4-BE49-F238E27FC236}">
                <a16:creationId xmlns:a16="http://schemas.microsoft.com/office/drawing/2014/main" id="{0D3A2B6F-24CA-4BF3-8DA9-2A7093541E7C}"/>
              </a:ext>
            </a:extLst>
          </p:cNvPr>
          <p:cNvSpPr/>
          <p:nvPr/>
        </p:nvSpPr>
        <p:spPr bwMode="auto">
          <a:xfrm rot="19562881">
            <a:off x="7692391" y="3211922"/>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BEB3467-7BCF-4ED1-AE80-23D0AF56127B}"/>
              </a:ext>
            </a:extLst>
          </p:cNvPr>
          <p:cNvSpPr/>
          <p:nvPr/>
        </p:nvSpPr>
        <p:spPr>
          <a:xfrm>
            <a:off x="6936312" y="2965668"/>
            <a:ext cx="910827"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Publish</a:t>
            </a:r>
            <a:endParaRPr lang="LID4096"/>
          </a:p>
        </p:txBody>
      </p:sp>
      <p:sp>
        <p:nvSpPr>
          <p:cNvPr id="27" name="Rectangle 26">
            <a:extLst>
              <a:ext uri="{FF2B5EF4-FFF2-40B4-BE49-F238E27FC236}">
                <a16:creationId xmlns:a16="http://schemas.microsoft.com/office/drawing/2014/main" id="{A7499538-4ABF-42E5-86E7-5DC41AD1655A}"/>
              </a:ext>
            </a:extLst>
          </p:cNvPr>
          <p:cNvSpPr/>
          <p:nvPr/>
        </p:nvSpPr>
        <p:spPr>
          <a:xfrm>
            <a:off x="1252495" y="4935256"/>
            <a:ext cx="2163157" cy="461665"/>
          </a:xfrm>
          <a:prstGeom prst="rect">
            <a:avLst/>
          </a:prstGeom>
        </p:spPr>
        <p:txBody>
          <a:bodyPr wrap="none">
            <a:spAutoFit/>
          </a:bodyPr>
          <a:lstStyle/>
          <a:p>
            <a:pPr algn="ctr"/>
            <a:r>
              <a:rPr lang="en-US" sz="2400" b="1">
                <a:solidFill>
                  <a:srgbClr val="0078D7"/>
                </a:solidFill>
              </a:rPr>
              <a:t>Orchestration</a:t>
            </a:r>
            <a:endParaRPr lang="LID4096" sz="2000"/>
          </a:p>
        </p:txBody>
      </p:sp>
      <p:sp>
        <p:nvSpPr>
          <p:cNvPr id="28" name="Rectangle 27">
            <a:extLst>
              <a:ext uri="{FF2B5EF4-FFF2-40B4-BE49-F238E27FC236}">
                <a16:creationId xmlns:a16="http://schemas.microsoft.com/office/drawing/2014/main" id="{46515623-2FD3-43F0-82A8-A6AFDDCE82D6}"/>
              </a:ext>
            </a:extLst>
          </p:cNvPr>
          <p:cNvSpPr/>
          <p:nvPr/>
        </p:nvSpPr>
        <p:spPr>
          <a:xfrm>
            <a:off x="7898370" y="4935256"/>
            <a:ext cx="2244910" cy="461665"/>
          </a:xfrm>
          <a:prstGeom prst="rect">
            <a:avLst/>
          </a:prstGeom>
        </p:spPr>
        <p:txBody>
          <a:bodyPr wrap="none">
            <a:spAutoFit/>
          </a:bodyPr>
          <a:lstStyle/>
          <a:p>
            <a:pPr algn="ctr"/>
            <a:r>
              <a:rPr lang="en-US" sz="2400" b="1">
                <a:solidFill>
                  <a:srgbClr val="0078D7"/>
                </a:solidFill>
              </a:rPr>
              <a:t>Choreography</a:t>
            </a:r>
            <a:endParaRPr lang="LID4096" sz="2000"/>
          </a:p>
        </p:txBody>
      </p:sp>
      <p:sp>
        <p:nvSpPr>
          <p:cNvPr id="31" name="Arrow: Right 30">
            <a:extLst>
              <a:ext uri="{FF2B5EF4-FFF2-40B4-BE49-F238E27FC236}">
                <a16:creationId xmlns:a16="http://schemas.microsoft.com/office/drawing/2014/main" id="{AC583711-5977-4DFA-AEFD-17A6EAD62757}"/>
              </a:ext>
            </a:extLst>
          </p:cNvPr>
          <p:cNvSpPr/>
          <p:nvPr/>
        </p:nvSpPr>
        <p:spPr bwMode="auto">
          <a:xfrm>
            <a:off x="2331076" y="5483590"/>
            <a:ext cx="6872386" cy="668995"/>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Less coupling</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Left 32">
            <a:extLst>
              <a:ext uri="{FF2B5EF4-FFF2-40B4-BE49-F238E27FC236}">
                <a16:creationId xmlns:a16="http://schemas.microsoft.com/office/drawing/2014/main" id="{C7A2B1C4-E47A-47BF-A897-C1111F16F310}"/>
              </a:ext>
            </a:extLst>
          </p:cNvPr>
          <p:cNvSpPr/>
          <p:nvPr/>
        </p:nvSpPr>
        <p:spPr bwMode="auto">
          <a:xfrm>
            <a:off x="2331077" y="6165912"/>
            <a:ext cx="6872385" cy="668995"/>
          </a:xfrm>
          <a:prstGeom prst="lef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More transparency</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19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Team boundaries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0994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Organizations which design systems are constrained to produce designs which are copies of the communication structures of these organizations. </a:t>
            </a:r>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1628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2708527" y="2613994"/>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08094" y="3156585"/>
            <a:ext cx="2299347"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Melvin E. Conway</a:t>
            </a:r>
            <a:endParaRPr lang="LID4096" kern="0" err="1">
              <a:solidFill>
                <a:srgbClr val="505050"/>
              </a:solidFill>
              <a:latin typeface="Segoe UI Semilight" panose="020B0402040204020203" pitchFamily="34" charset="0"/>
              <a:cs typeface="Segoe UI Semilight" panose="020B0402040204020203" pitchFamily="34" charset="0"/>
            </a:endParaRPr>
          </a:p>
        </p:txBody>
      </p:sp>
      <p:sp>
        <p:nvSpPr>
          <p:cNvPr id="7" name="Arrow: Right 6">
            <a:extLst>
              <a:ext uri="{FF2B5EF4-FFF2-40B4-BE49-F238E27FC236}">
                <a16:creationId xmlns:a16="http://schemas.microsoft.com/office/drawing/2014/main" id="{07CD6921-83BC-4A28-AB5B-5282AFC3E75C}"/>
              </a:ext>
            </a:extLst>
          </p:cNvPr>
          <p:cNvSpPr/>
          <p:nvPr/>
        </p:nvSpPr>
        <p:spPr bwMode="auto">
          <a:xfrm rot="5400000">
            <a:off x="5874401" y="2603854"/>
            <a:ext cx="693517" cy="24803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A93EB09-9F6C-4F6F-BAB5-52EB4085ED7C}"/>
              </a:ext>
            </a:extLst>
          </p:cNvPr>
          <p:cNvSpPr txBox="1"/>
          <p:nvPr/>
        </p:nvSpPr>
        <p:spPr>
          <a:xfrm>
            <a:off x="491429" y="4128474"/>
            <a:ext cx="11453616" cy="960263"/>
          </a:xfrm>
          <a:prstGeom prst="rect">
            <a:avLst/>
          </a:prstGeom>
          <a:noFill/>
        </p:spPr>
        <p:txBody>
          <a:bodyPr wrap="square" lIns="182880" tIns="146304" rIns="182880" bIns="146304" rtlCol="0">
            <a:spAutoFit/>
          </a:bodyPr>
          <a:lstStyle/>
          <a:p>
            <a:pPr>
              <a:lnSpc>
                <a:spcPct val="90000"/>
              </a:lnSpc>
              <a:spcAft>
                <a:spcPts val="600"/>
              </a:spcAft>
            </a:pPr>
            <a:r>
              <a:rPr lang="de-DE" sz="2400" b="1" dirty="0">
                <a:solidFill>
                  <a:srgbClr val="0078D7"/>
                </a:solidFill>
              </a:rPr>
              <a:t>Fine-grained communication </a:t>
            </a:r>
            <a:r>
              <a:rPr lang="de-DE" sz="2400" dirty="0">
                <a:gradFill>
                  <a:gsLst>
                    <a:gs pos="2917">
                      <a:schemeClr val="tx1"/>
                    </a:gs>
                    <a:gs pos="30000">
                      <a:schemeClr val="tx1"/>
                    </a:gs>
                  </a:gsLst>
                  <a:lin ang="5400000" scaled="0"/>
                </a:gradFill>
              </a:rPr>
              <a:t>required for developing a single microservice, </a:t>
            </a:r>
            <a:br>
              <a:rPr lang="de-DE" sz="2400" dirty="0">
                <a:gradFill>
                  <a:gsLst>
                    <a:gs pos="2917">
                      <a:schemeClr val="tx1"/>
                    </a:gs>
                    <a:gs pos="30000">
                      <a:schemeClr val="tx1"/>
                    </a:gs>
                  </a:gsLst>
                  <a:lin ang="5400000" scaled="0"/>
                </a:gradFill>
              </a:rPr>
            </a:br>
            <a:r>
              <a:rPr lang="de-DE" sz="2400" dirty="0">
                <a:gradFill>
                  <a:gsLst>
                    <a:gs pos="2917">
                      <a:schemeClr val="tx1"/>
                    </a:gs>
                    <a:gs pos="30000">
                      <a:schemeClr val="tx1"/>
                    </a:gs>
                  </a:gsLst>
                  <a:lin ang="5400000" scaled="0"/>
                </a:gradFill>
              </a:rPr>
              <a:t>many choose small co-located team who owns a microservice (</a:t>
            </a:r>
            <a:r>
              <a:rPr lang="en-US" sz="2400" dirty="0">
                <a:gradFill>
                  <a:gsLst>
                    <a:gs pos="2917">
                      <a:schemeClr val="tx1"/>
                    </a:gs>
                    <a:gs pos="30000">
                      <a:schemeClr val="tx1"/>
                    </a:gs>
                  </a:gsLst>
                  <a:lin ang="5400000" scaled="0"/>
                </a:gradFill>
              </a:rPr>
              <a:t>“</a:t>
            </a:r>
            <a:r>
              <a:rPr lang="de-DE" sz="2400" dirty="0">
                <a:gradFill>
                  <a:gsLst>
                    <a:gs pos="2917">
                      <a:schemeClr val="tx1"/>
                    </a:gs>
                    <a:gs pos="30000">
                      <a:schemeClr val="tx1"/>
                    </a:gs>
                  </a:gsLst>
                  <a:lin ang="5400000" scaled="0"/>
                </a:gradFill>
              </a:rPr>
              <a:t>2 pizza teams“)</a:t>
            </a:r>
            <a:endParaRPr lang="LID4096" sz="24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0DB779CB-A3C3-456E-9156-5161B2C8C340}"/>
              </a:ext>
            </a:extLst>
          </p:cNvPr>
          <p:cNvSpPr txBox="1"/>
          <p:nvPr/>
        </p:nvSpPr>
        <p:spPr>
          <a:xfrm>
            <a:off x="491429" y="4966696"/>
            <a:ext cx="11453616" cy="1292662"/>
          </a:xfrm>
          <a:prstGeom prst="rect">
            <a:avLst/>
          </a:prstGeom>
          <a:noFill/>
        </p:spPr>
        <p:txBody>
          <a:bodyPr wrap="square" lIns="182880" tIns="146304" rIns="182880" bIns="146304" rtlCol="0">
            <a:spAutoFit/>
          </a:bodyPr>
          <a:lstStyle/>
          <a:p>
            <a:pPr>
              <a:lnSpc>
                <a:spcPct val="90000"/>
              </a:lnSpc>
              <a:spcAft>
                <a:spcPts val="600"/>
              </a:spcAft>
            </a:pPr>
            <a:r>
              <a:rPr lang="de-DE" sz="2400" b="1">
                <a:solidFill>
                  <a:srgbClr val="0078D7"/>
                </a:solidFill>
              </a:rPr>
              <a:t>Coarse-grained communication </a:t>
            </a:r>
            <a:r>
              <a:rPr lang="de-DE" sz="2400">
                <a:gradFill>
                  <a:gsLst>
                    <a:gs pos="2917">
                      <a:schemeClr val="tx1"/>
                    </a:gs>
                    <a:gs pos="30000">
                      <a:schemeClr val="tx1"/>
                    </a:gs>
                  </a:gsLst>
                  <a:lin ang="5400000" scaled="0"/>
                </a:gradFill>
              </a:rPr>
              <a:t>required between loosely coupled teams in order to scale, following no requirement for co-location but for stable and versioned APIs</a:t>
            </a:r>
            <a:endParaRPr lang="LID4096" sz="2400" err="1">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A5C515A3-13EF-4FCD-ADD5-71BD500FD770}"/>
              </a:ext>
            </a:extLst>
          </p:cNvPr>
          <p:cNvSpPr txBox="1"/>
          <p:nvPr/>
        </p:nvSpPr>
        <p:spPr>
          <a:xfrm>
            <a:off x="2890795" y="6185941"/>
            <a:ext cx="6654885" cy="627864"/>
          </a:xfrm>
          <a:prstGeom prst="rect">
            <a:avLst/>
          </a:prstGeom>
          <a:noFill/>
        </p:spPr>
        <p:txBody>
          <a:bodyPr wrap="square" lIns="182880" tIns="146304" rIns="182880" bIns="146304" rtlCol="0">
            <a:spAutoFit/>
          </a:bodyPr>
          <a:lstStyle/>
          <a:p>
            <a:pPr algn="ctr">
              <a:lnSpc>
                <a:spcPct val="90000"/>
              </a:lnSpc>
              <a:spcAft>
                <a:spcPts val="600"/>
              </a:spcAft>
            </a:pPr>
            <a:r>
              <a:rPr lang="de-DE" sz="2400" b="1">
                <a:solidFill>
                  <a:srgbClr val="0078D7"/>
                </a:solidFill>
              </a:rPr>
              <a:t>Align domain, service and team boundaries</a:t>
            </a:r>
            <a:endParaRPr lang="LID4096"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38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60104" y="1144800"/>
            <a:ext cx="11567160" cy="1107996"/>
          </a:xfrm>
        </p:spPr>
        <p:txBody>
          <a:bodyPr/>
          <a:lstStyle/>
          <a:p>
            <a:r>
              <a:rPr lang="en-US" noProof="0" dirty="0"/>
              <a:t>DevOps is the union of people, process, and technology to enable continuous delivery of value to customers. DevOps, a compound of dev (development) and ops (operations), is a software development practice that unifies development and IT operations. The meaning signifies coordination and collaboration among formerly siloed disciplines. Quality engineering and security teams also become part of the broader team in the DevOps model.</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Integration (CI)</a:t>
            </a:r>
          </a:p>
          <a:p>
            <a:pPr algn="ctr" defTabSz="932563">
              <a:defRPr/>
            </a:pPr>
            <a:endParaRPr lang="en-US" sz="1600">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Improve software development quality and speed.</a:t>
            </a:r>
          </a:p>
          <a:p>
            <a:pPr marL="285695" indent="-285695">
              <a:buFont typeface="Arial" panose="020B0604020202020204" pitchFamily="34" charset="0"/>
              <a:buChar char="•"/>
              <a:defRPr/>
            </a:pPr>
            <a:r>
              <a:rPr lang="en-US" sz="1600" b="0">
                <a:solidFill>
                  <a:srgbClr val="000000"/>
                </a:solidFill>
              </a:rPr>
              <a:t>When you use Azure Pipelines or Jenkins to build apps in the cloud and deploy to Azure, each time you commit code, it’s automatically built and tested and bugs are detected faster.</a:t>
            </a:r>
            <a:endParaRPr lang="en-US" sz="1600" b="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Deployment (CD)</a:t>
            </a:r>
          </a:p>
          <a:p>
            <a:pPr algn="ctr" defTabSz="932563">
              <a:defRPr/>
            </a:pPr>
            <a:endParaRPr lang="en-US" sz="1399">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By combining continuous integration and infrastructure as code (</a:t>
            </a:r>
            <a:r>
              <a:rPr lang="en-US" sz="1600" b="0" err="1">
                <a:solidFill>
                  <a:srgbClr val="000000"/>
                </a:solidFill>
              </a:rPr>
              <a:t>IaC</a:t>
            </a:r>
            <a:r>
              <a:rPr lang="en-US" sz="1600" b="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Continuous Learning &amp; Monitoring</a:t>
            </a:r>
          </a:p>
          <a:p>
            <a:pPr algn="ctr" defTabSz="932563">
              <a:defRPr/>
            </a:pPr>
            <a:endParaRPr lang="en-US" sz="1399">
              <a:solidFill>
                <a:srgbClr val="0078D7"/>
              </a:solidFill>
              <a:latin typeface="Segoe UI"/>
            </a:endParaRPr>
          </a:p>
          <a:p>
            <a:pPr marL="285695" indent="-285695">
              <a:buFont typeface="Arial" panose="020B0604020202020204" pitchFamily="34" charset="0"/>
              <a:buChar char="•"/>
              <a:defRPr/>
            </a:pPr>
            <a:r>
              <a:rPr lang="en-US" sz="1600" b="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a:solidFill>
                  <a:srgbClr val="000000"/>
                </a:solidFill>
              </a:rPr>
              <a:t>Using CI/CD practices, paired with monitoring</a:t>
            </a:r>
            <a:r>
              <a:rPr lang="en-US" sz="1600" b="0">
                <a:solidFill>
                  <a:srgbClr val="000000"/>
                </a:solidFill>
              </a:rPr>
              <a:t> </a:t>
            </a:r>
            <a:r>
              <a:rPr lang="en-US" sz="1600" b="0" spc="-30">
                <a:solidFill>
                  <a:srgbClr val="000000"/>
                </a:solidFill>
              </a:rPr>
              <a:t>tools, you’ll be able to safely deliver features</a:t>
            </a:r>
            <a:r>
              <a:rPr lang="en-US" sz="1600" b="0">
                <a:solidFill>
                  <a:srgbClr val="000000"/>
                </a:solidFill>
              </a:rPr>
              <a:t> to your customers as soon as they’re ready.</a:t>
            </a:r>
            <a:endParaRPr lang="en-US" sz="1600" b="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27752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Continuous learning &amp; monitoring</a:t>
            </a:r>
          </a:p>
        </p:txBody>
      </p:sp>
      <p:sp>
        <p:nvSpPr>
          <p:cNvPr id="3" name="Rectangle: Rounded Corners 2">
            <a:extLst>
              <a:ext uri="{FF2B5EF4-FFF2-40B4-BE49-F238E27FC236}">
                <a16:creationId xmlns:a16="http://schemas.microsoft.com/office/drawing/2014/main" id="{6E02953A-CDEC-4D76-929F-E269C6AF3EBC}"/>
              </a:ext>
            </a:extLst>
          </p:cNvPr>
          <p:cNvSpPr/>
          <p:nvPr/>
        </p:nvSpPr>
        <p:spPr bwMode="auto">
          <a:xfrm rot="16200000">
            <a:off x="745776" y="1353818"/>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1057CAB6-4E8C-4FEB-BAFE-E01493B1CED1}"/>
              </a:ext>
            </a:extLst>
          </p:cNvPr>
          <p:cNvSpPr/>
          <p:nvPr/>
        </p:nvSpPr>
        <p:spPr bwMode="auto">
          <a:xfrm rot="16200000">
            <a:off x="745776" y="251746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B8FD831-47C3-426D-A3D0-FB0E4A6C5861}"/>
              </a:ext>
            </a:extLst>
          </p:cNvPr>
          <p:cNvSpPr/>
          <p:nvPr/>
        </p:nvSpPr>
        <p:spPr bwMode="auto">
          <a:xfrm rot="16200000">
            <a:off x="745776" y="381872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7906FA8-9FAC-4989-B43C-ED13476B99ED}"/>
              </a:ext>
            </a:extLst>
          </p:cNvPr>
          <p:cNvSpPr/>
          <p:nvPr/>
        </p:nvSpPr>
        <p:spPr bwMode="auto">
          <a:xfrm rot="16200000">
            <a:off x="3617898" y="25174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30CCB351-F063-4FD6-BC25-F2A8C8B5CC81}"/>
              </a:ext>
            </a:extLst>
          </p:cNvPr>
          <p:cNvSpPr/>
          <p:nvPr/>
        </p:nvSpPr>
        <p:spPr bwMode="auto">
          <a:xfrm rot="1998760">
            <a:off x="1934245" y="214301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FC1CA830-CF3C-40A7-BCDC-EDA5EC9AC7EE}"/>
              </a:ext>
            </a:extLst>
          </p:cNvPr>
          <p:cNvSpPr/>
          <p:nvPr/>
        </p:nvSpPr>
        <p:spPr bwMode="auto">
          <a:xfrm rot="19507688">
            <a:off x="1978911" y="4013108"/>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4826633F-8B09-4BC8-BC2F-F1B0725ACD79}"/>
              </a:ext>
            </a:extLst>
          </p:cNvPr>
          <p:cNvSpPr/>
          <p:nvPr/>
        </p:nvSpPr>
        <p:spPr bwMode="auto">
          <a:xfrm>
            <a:off x="1959406" y="2972157"/>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0722319-0EC5-4442-8665-3719D4302BD0}"/>
              </a:ext>
            </a:extLst>
          </p:cNvPr>
          <p:cNvSpPr/>
          <p:nvPr/>
        </p:nvSpPr>
        <p:spPr>
          <a:xfrm>
            <a:off x="2432515" y="1822658"/>
            <a:ext cx="172355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 CorrelationId</a:t>
            </a:r>
            <a:endParaRPr lang="LID4096"/>
          </a:p>
        </p:txBody>
      </p:sp>
      <p:sp>
        <p:nvSpPr>
          <p:cNvPr id="12" name="Rectangle 11">
            <a:extLst>
              <a:ext uri="{FF2B5EF4-FFF2-40B4-BE49-F238E27FC236}">
                <a16:creationId xmlns:a16="http://schemas.microsoft.com/office/drawing/2014/main" id="{7EB24A68-BFEE-4D73-B7DC-BD8E0BB68EFC}"/>
              </a:ext>
            </a:extLst>
          </p:cNvPr>
          <p:cNvSpPr/>
          <p:nvPr/>
        </p:nvSpPr>
        <p:spPr>
          <a:xfrm>
            <a:off x="3444885" y="5142483"/>
            <a:ext cx="1015021" cy="657359"/>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Logging</a:t>
            </a:r>
          </a:p>
          <a:p>
            <a:pPr algn="ctr"/>
            <a:r>
              <a:rPr lang="en-US" kern="0">
                <a:solidFill>
                  <a:srgbClr val="505050"/>
                </a:solidFill>
                <a:latin typeface="Segoe UI Semilight" panose="020B0402040204020203" pitchFamily="34" charset="0"/>
                <a:cs typeface="Segoe UI Semilight" panose="020B0402040204020203" pitchFamily="34" charset="0"/>
              </a:rPr>
              <a:t>System</a:t>
            </a:r>
            <a:endParaRPr lang="LID4096"/>
          </a:p>
        </p:txBody>
      </p:sp>
      <p:sp>
        <p:nvSpPr>
          <p:cNvPr id="13" name="Rectangle 12">
            <a:extLst>
              <a:ext uri="{FF2B5EF4-FFF2-40B4-BE49-F238E27FC236}">
                <a16:creationId xmlns:a16="http://schemas.microsoft.com/office/drawing/2014/main" id="{0D290780-5036-481C-B0C7-F1C579A737B0}"/>
              </a:ext>
            </a:extLst>
          </p:cNvPr>
          <p:cNvSpPr/>
          <p:nvPr/>
        </p:nvSpPr>
        <p:spPr>
          <a:xfrm>
            <a:off x="358774" y="5142483"/>
            <a:ext cx="144623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Microservice</a:t>
            </a:r>
            <a:endParaRPr lang="LID4096"/>
          </a:p>
        </p:txBody>
      </p:sp>
      <p:sp>
        <p:nvSpPr>
          <p:cNvPr id="14" name="Rectangle 13">
            <a:extLst>
              <a:ext uri="{FF2B5EF4-FFF2-40B4-BE49-F238E27FC236}">
                <a16:creationId xmlns:a16="http://schemas.microsoft.com/office/drawing/2014/main" id="{5886BE83-46F4-4C21-9FF5-248F58833077}"/>
              </a:ext>
            </a:extLst>
          </p:cNvPr>
          <p:cNvSpPr/>
          <p:nvPr/>
        </p:nvSpPr>
        <p:spPr>
          <a:xfrm>
            <a:off x="7586459" y="5188649"/>
            <a:ext cx="3243197" cy="657359"/>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Application monitoring</a:t>
            </a:r>
          </a:p>
          <a:p>
            <a:pPr algn="ctr"/>
            <a:r>
              <a:rPr lang="en-US" kern="0">
                <a:solidFill>
                  <a:srgbClr val="505050"/>
                </a:solidFill>
                <a:latin typeface="Segoe UI Semilight" panose="020B0402040204020203" pitchFamily="34" charset="0"/>
                <a:cs typeface="Segoe UI Semilight" panose="020B0402040204020203" pitchFamily="34" charset="0"/>
              </a:rPr>
              <a:t>+ Drill-down into microservice</a:t>
            </a:r>
            <a:endParaRPr lang="LID4096"/>
          </a:p>
        </p:txBody>
      </p:sp>
      <p:pic>
        <p:nvPicPr>
          <p:cNvPr id="2" name="Picture 1">
            <a:extLst>
              <a:ext uri="{FF2B5EF4-FFF2-40B4-BE49-F238E27FC236}">
                <a16:creationId xmlns:a16="http://schemas.microsoft.com/office/drawing/2014/main" id="{17BF1CA4-FAE3-4AC9-84E0-DEEDF61B42BC}"/>
              </a:ext>
            </a:extLst>
          </p:cNvPr>
          <p:cNvPicPr>
            <a:picLocks noChangeAspect="1"/>
          </p:cNvPicPr>
          <p:nvPr/>
        </p:nvPicPr>
        <p:blipFill>
          <a:blip r:embed="rId3"/>
          <a:stretch>
            <a:fillRect/>
          </a:stretch>
        </p:blipFill>
        <p:spPr>
          <a:xfrm>
            <a:off x="6417791" y="1572676"/>
            <a:ext cx="5580534" cy="3356527"/>
          </a:xfrm>
          <a:prstGeom prst="rect">
            <a:avLst/>
          </a:prstGeom>
        </p:spPr>
      </p:pic>
    </p:spTree>
    <p:extLst>
      <p:ext uri="{BB962C8B-B14F-4D97-AF65-F5344CB8AC3E}">
        <p14:creationId xmlns:p14="http://schemas.microsoft.com/office/powerpoint/2010/main" val="32437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3209FE-3886-41CA-A8E8-E8EA32EC876F}"/>
              </a:ext>
            </a:extLst>
          </p:cNvPr>
          <p:cNvSpPr>
            <a:spLocks noGrp="1"/>
          </p:cNvSpPr>
          <p:nvPr>
            <p:ph type="title"/>
          </p:nvPr>
        </p:nvSpPr>
        <p:spPr/>
        <p:txBody>
          <a:bodyPr/>
          <a:lstStyle/>
          <a:p>
            <a:r>
              <a:rPr lang="en-US" noProof="0" dirty="0"/>
              <a:t>Design Patterns</a:t>
            </a:r>
          </a:p>
        </p:txBody>
      </p:sp>
    </p:spTree>
    <p:extLst>
      <p:ext uri="{BB962C8B-B14F-4D97-AF65-F5344CB8AC3E}">
        <p14:creationId xmlns:p14="http://schemas.microsoft.com/office/powerpoint/2010/main" val="41912426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4AEA3-06E6-4D03-863D-8F903CA4C2D1}"/>
              </a:ext>
            </a:extLst>
          </p:cNvPr>
          <p:cNvSpPr>
            <a:spLocks noGrp="1"/>
          </p:cNvSpPr>
          <p:nvPr>
            <p:ph type="title"/>
          </p:nvPr>
        </p:nvSpPr>
        <p:spPr>
          <a:xfrm>
            <a:off x="434975" y="227014"/>
            <a:ext cx="11563350" cy="754061"/>
          </a:xfrm>
        </p:spPr>
        <p:txBody>
          <a:bodyPr/>
          <a:lstStyle/>
          <a:p>
            <a:r>
              <a:rPr lang="en-US" noProof="0" dirty="0"/>
              <a:t>History of “modern” Architecture</a:t>
            </a:r>
          </a:p>
        </p:txBody>
      </p:sp>
      <p:sp>
        <p:nvSpPr>
          <p:cNvPr id="7" name="TextBox 6">
            <a:extLst>
              <a:ext uri="{FF2B5EF4-FFF2-40B4-BE49-F238E27FC236}">
                <a16:creationId xmlns:a16="http://schemas.microsoft.com/office/drawing/2014/main" id="{80D45973-19AA-4582-961C-5A1D4B396FEA}"/>
              </a:ext>
            </a:extLst>
          </p:cNvPr>
          <p:cNvSpPr txBox="1"/>
          <p:nvPr/>
        </p:nvSpPr>
        <p:spPr>
          <a:xfrm>
            <a:off x="304799" y="1198418"/>
            <a:ext cx="5507182"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N-Tier Architecture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Service-Oriented Architecture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Software-as-a-Service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12 Factor App</a:t>
            </a:r>
          </a:p>
        </p:txBody>
      </p:sp>
    </p:spTree>
    <p:extLst>
      <p:ext uri="{BB962C8B-B14F-4D97-AF65-F5344CB8AC3E}">
        <p14:creationId xmlns:p14="http://schemas.microsoft.com/office/powerpoint/2010/main" val="4619795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What is a design pattern?</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632604"/>
            <a:ext cx="11563350" cy="4583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marL="457200" indent="-457200" algn="just">
              <a:buFont typeface="Wingdings" panose="05000000000000000000" pitchFamily="2" charset="2"/>
              <a:buChar char="q"/>
            </a:pPr>
            <a:r>
              <a:rPr lang="en-US" sz="2800"/>
              <a:t>Reusable solutions to commonly occurring problems within a given context. </a:t>
            </a:r>
          </a:p>
          <a:p>
            <a:pPr marL="457200" indent="-457200" algn="just">
              <a:buFont typeface="Wingdings" panose="05000000000000000000" pitchFamily="2" charset="2"/>
              <a:buChar char="q"/>
            </a:pPr>
            <a:endParaRPr lang="en-US" sz="2800"/>
          </a:p>
          <a:p>
            <a:pPr marL="457200" indent="-457200" algn="just">
              <a:buFont typeface="Wingdings" panose="05000000000000000000" pitchFamily="2" charset="2"/>
              <a:buChar char="q"/>
            </a:pPr>
            <a:r>
              <a:rPr lang="en-US" sz="2800"/>
              <a:t>Formalized best practice that can be used to solve common problems. </a:t>
            </a:r>
          </a:p>
          <a:p>
            <a:pPr marL="457200" indent="-457200">
              <a:buFont typeface="Wingdings" panose="05000000000000000000" pitchFamily="2" charset="2"/>
              <a:buChar char="q"/>
            </a:pPr>
            <a:endParaRPr lang="en-US" altLang="en-US" sz="2800"/>
          </a:p>
          <a:p>
            <a:pPr marL="457200" indent="-457200">
              <a:buFont typeface="Wingdings" panose="05000000000000000000" pitchFamily="2" charset="2"/>
              <a:buChar char="q"/>
            </a:pPr>
            <a:r>
              <a:rPr lang="en-US" altLang="en-US" sz="2800"/>
              <a:t>“Each pattern describes a problem which occurs over and over again in our environment and then describes the core of the solution to that problem, in such a way that you can use this solution a million times over, without ever doing it in the same way twice”</a:t>
            </a:r>
          </a:p>
          <a:p>
            <a:endParaRPr lang="en-US" altLang="en-US" sz="2800"/>
          </a:p>
          <a:p>
            <a:pPr marL="457200" indent="-457200" algn="just">
              <a:buFont typeface="Wingdings" panose="05000000000000000000" pitchFamily="2" charset="2"/>
              <a:buChar char="q"/>
            </a:pPr>
            <a:endParaRPr lang="en-US" sz="2800"/>
          </a:p>
        </p:txBody>
      </p:sp>
      <p:sp>
        <p:nvSpPr>
          <p:cNvPr id="2" name="Rectangle 1">
            <a:extLst>
              <a:ext uri="{FF2B5EF4-FFF2-40B4-BE49-F238E27FC236}">
                <a16:creationId xmlns:a16="http://schemas.microsoft.com/office/drawing/2014/main" id="{149046D0-FD21-40BB-A8CA-EC92886E6D43}"/>
              </a:ext>
            </a:extLst>
          </p:cNvPr>
          <p:cNvSpPr/>
          <p:nvPr/>
        </p:nvSpPr>
        <p:spPr>
          <a:xfrm>
            <a:off x="6007216" y="5756849"/>
            <a:ext cx="5712911" cy="400110"/>
          </a:xfrm>
          <a:prstGeom prst="rect">
            <a:avLst/>
          </a:prstGeom>
        </p:spPr>
        <p:txBody>
          <a:bodyPr wrap="none">
            <a:spAutoFit/>
          </a:bodyPr>
          <a:lstStyle/>
          <a:p>
            <a:r>
              <a:rPr lang="en-US" altLang="en-US" sz="2000"/>
              <a:t>Christopher Alexander, A Pattern Language, 1977</a:t>
            </a:r>
            <a:endParaRPr lang="en-US"/>
          </a:p>
        </p:txBody>
      </p:sp>
    </p:spTree>
    <p:extLst>
      <p:ext uri="{BB962C8B-B14F-4D97-AF65-F5344CB8AC3E}">
        <p14:creationId xmlns:p14="http://schemas.microsoft.com/office/powerpoint/2010/main" val="6677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Design Patterns for Microservices</a:t>
            </a:r>
          </a:p>
        </p:txBody>
      </p:sp>
      <p:sp>
        <p:nvSpPr>
          <p:cNvPr id="8" name="Text Placeholder 5">
            <a:extLst>
              <a:ext uri="{FF2B5EF4-FFF2-40B4-BE49-F238E27FC236}">
                <a16:creationId xmlns:a16="http://schemas.microsoft.com/office/drawing/2014/main" id="{70B28840-346A-4BFA-B2EA-72F869913E72}"/>
              </a:ext>
            </a:extLst>
          </p:cNvPr>
          <p:cNvSpPr txBox="1">
            <a:spLocks/>
          </p:cNvSpPr>
          <p:nvPr/>
        </p:nvSpPr>
        <p:spPr>
          <a:xfrm>
            <a:off x="3318183" y="1799124"/>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695" indent="-285695">
              <a:buFont typeface="Arial" panose="020B0604020202020204" pitchFamily="34" charset="0"/>
              <a:buChar char="•"/>
              <a:defRPr/>
            </a:pPr>
            <a:endParaRPr lang="en-US" sz="1600" b="0">
              <a:solidFill>
                <a:srgbClr val="000000"/>
              </a:solidFill>
            </a:endParaRPr>
          </a:p>
        </p:txBody>
      </p:sp>
      <p:sp>
        <p:nvSpPr>
          <p:cNvPr id="9" name="Text Placeholder 5">
            <a:extLst>
              <a:ext uri="{FF2B5EF4-FFF2-40B4-BE49-F238E27FC236}">
                <a16:creationId xmlns:a16="http://schemas.microsoft.com/office/drawing/2014/main" id="{5257750E-609A-4E7C-8DB5-32252AEE15D1}"/>
              </a:ext>
            </a:extLst>
          </p:cNvPr>
          <p:cNvSpPr txBox="1">
            <a:spLocks/>
          </p:cNvSpPr>
          <p:nvPr/>
        </p:nvSpPr>
        <p:spPr>
          <a:xfrm>
            <a:off x="495665" y="1373552"/>
            <a:ext cx="3857799" cy="429112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q"/>
              <a:defRPr/>
            </a:pPr>
            <a:r>
              <a:rPr lang="en-US" sz="2400" b="0">
                <a:solidFill>
                  <a:srgbClr val="000000"/>
                </a:solidFill>
              </a:rPr>
              <a:t>API Gateway</a:t>
            </a:r>
          </a:p>
          <a:p>
            <a:pPr marL="457200" indent="-457200">
              <a:buFont typeface="Wingdings" panose="05000000000000000000" pitchFamily="2" charset="2"/>
              <a:buChar char="q"/>
              <a:defRPr/>
            </a:pPr>
            <a:r>
              <a:rPr lang="en-US" sz="2400" b="0">
                <a:solidFill>
                  <a:srgbClr val="000000"/>
                </a:solidFill>
              </a:rPr>
              <a:t>Ambassador</a:t>
            </a:r>
          </a:p>
          <a:p>
            <a:pPr marL="457200" indent="-457200">
              <a:buFont typeface="Wingdings" panose="05000000000000000000" pitchFamily="2" charset="2"/>
              <a:buChar char="q"/>
              <a:defRPr/>
            </a:pPr>
            <a:r>
              <a:rPr lang="en-US" sz="2400" b="0">
                <a:solidFill>
                  <a:srgbClr val="000000"/>
                </a:solidFill>
              </a:rPr>
              <a:t>Sidecar</a:t>
            </a:r>
          </a:p>
          <a:p>
            <a:pPr marL="457200" indent="-457200">
              <a:buFont typeface="Wingdings" panose="05000000000000000000" pitchFamily="2" charset="2"/>
              <a:buChar char="q"/>
              <a:defRPr/>
            </a:pPr>
            <a:r>
              <a:rPr lang="en-US" sz="2400" b="0">
                <a:solidFill>
                  <a:srgbClr val="000000"/>
                </a:solidFill>
                <a:latin typeface="Segoe UI"/>
              </a:rPr>
              <a:t>Strangler</a:t>
            </a:r>
          </a:p>
          <a:p>
            <a:pPr marL="457200" indent="-457200">
              <a:buFont typeface="Wingdings" panose="05000000000000000000" pitchFamily="2" charset="2"/>
              <a:buChar char="q"/>
              <a:defRPr/>
            </a:pPr>
            <a:r>
              <a:rPr lang="en-US" sz="2400" b="0">
                <a:solidFill>
                  <a:srgbClr val="000000"/>
                </a:solidFill>
                <a:latin typeface="Segoe UI"/>
              </a:rPr>
              <a:t>Anti-corruption layer</a:t>
            </a:r>
          </a:p>
          <a:p>
            <a:pPr marL="457200" indent="-457200">
              <a:buFont typeface="Wingdings" panose="05000000000000000000" pitchFamily="2" charset="2"/>
              <a:buChar char="q"/>
              <a:defRPr/>
            </a:pPr>
            <a:r>
              <a:rPr lang="en-US" sz="2400" b="0">
                <a:solidFill>
                  <a:srgbClr val="000000"/>
                </a:solidFill>
              </a:rPr>
              <a:t>Bulkhead</a:t>
            </a:r>
          </a:p>
          <a:p>
            <a:pPr marL="457200" indent="-457200">
              <a:buFont typeface="Wingdings" panose="05000000000000000000" pitchFamily="2" charset="2"/>
              <a:buChar char="q"/>
              <a:defRPr/>
            </a:pPr>
            <a:r>
              <a:rPr lang="en-US" sz="2400" b="0">
                <a:solidFill>
                  <a:srgbClr val="000000"/>
                </a:solidFill>
              </a:rPr>
              <a:t>Gateway Offloading</a:t>
            </a:r>
          </a:p>
          <a:p>
            <a:pPr marL="457200" indent="-457200">
              <a:buFont typeface="Wingdings" panose="05000000000000000000" pitchFamily="2" charset="2"/>
              <a:buChar char="q"/>
              <a:defRPr/>
            </a:pPr>
            <a:r>
              <a:rPr lang="en-US" sz="2400" b="0">
                <a:solidFill>
                  <a:srgbClr val="000000"/>
                </a:solidFill>
              </a:rPr>
              <a:t>Circuit Breaker</a:t>
            </a:r>
          </a:p>
          <a:p>
            <a:pPr marL="457200" indent="-457200">
              <a:buFont typeface="Wingdings" panose="05000000000000000000" pitchFamily="2" charset="2"/>
              <a:buChar char="q"/>
              <a:defRPr/>
            </a:pPr>
            <a:r>
              <a:rPr lang="en-US" sz="2400" b="0">
                <a:solidFill>
                  <a:srgbClr val="000000"/>
                </a:solidFill>
              </a:rPr>
              <a:t>Cache-Aside</a:t>
            </a:r>
          </a:p>
        </p:txBody>
      </p:sp>
      <p:pic>
        <p:nvPicPr>
          <p:cNvPr id="3074" name="Picture 2" descr="https://azurecomcdn.azureedge.net/mediahandler/acomblog/media/Default/blog/ba865aef-4e7f-4b97-a94b-517aacf8d29a.png">
            <a:extLst>
              <a:ext uri="{FF2B5EF4-FFF2-40B4-BE49-F238E27FC236}">
                <a16:creationId xmlns:a16="http://schemas.microsoft.com/office/drawing/2014/main" id="{5516E1CE-A395-4DE1-93D5-8A7BCFB0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5" y="1334219"/>
            <a:ext cx="7026456" cy="494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3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11567160" cy="946413"/>
          </a:xfrm>
        </p:spPr>
        <p:txBody>
          <a:bodyPr/>
          <a:lstStyle/>
          <a:p>
            <a:r>
              <a:rPr lang="en-US" b="1" noProof="0" dirty="0"/>
              <a:t>Problem</a:t>
            </a:r>
            <a:r>
              <a:rPr lang="en-US" noProof="0" dirty="0"/>
              <a:t> How do clients of microservices-based applications  access the individual services?</a:t>
            </a:r>
          </a:p>
          <a:p>
            <a:r>
              <a:rPr lang="en-US" b="1" noProof="0" dirty="0"/>
              <a:t>Solution</a:t>
            </a:r>
            <a:r>
              <a:rPr lang="en-US" noProof="0" dirty="0"/>
              <a:t> Use an API gateway to define routes and endpoints in configuration where each route is associated to an endpoint to handle that route.</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noProof="0" dirty="0"/>
              <a:t>API Gateway</a:t>
            </a:r>
          </a:p>
        </p:txBody>
      </p:sp>
      <p:pic>
        <p:nvPicPr>
          <p:cNvPr id="10" name="Picture 9">
            <a:extLst>
              <a:ext uri="{FF2B5EF4-FFF2-40B4-BE49-F238E27FC236}">
                <a16:creationId xmlns:a16="http://schemas.microsoft.com/office/drawing/2014/main" id="{02343250-544C-480C-BBA0-080DD0D92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1408" y="2825484"/>
            <a:ext cx="1680356" cy="1767993"/>
          </a:xfrm>
          <a:prstGeom prst="rect">
            <a:avLst/>
          </a:prstGeom>
        </p:spPr>
      </p:pic>
      <p:pic>
        <p:nvPicPr>
          <p:cNvPr id="12" name="Picture 11">
            <a:extLst>
              <a:ext uri="{FF2B5EF4-FFF2-40B4-BE49-F238E27FC236}">
                <a16:creationId xmlns:a16="http://schemas.microsoft.com/office/drawing/2014/main" id="{12F7CE7A-2EAD-4B47-A08B-17030654F0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668" y="2874234"/>
            <a:ext cx="1912786" cy="1375529"/>
          </a:xfrm>
          <a:prstGeom prst="rect">
            <a:avLst/>
          </a:prstGeom>
        </p:spPr>
      </p:pic>
      <p:pic>
        <p:nvPicPr>
          <p:cNvPr id="14" name="Picture 13">
            <a:extLst>
              <a:ext uri="{FF2B5EF4-FFF2-40B4-BE49-F238E27FC236}">
                <a16:creationId xmlns:a16="http://schemas.microsoft.com/office/drawing/2014/main" id="{A55E993F-5FC7-4551-BA78-FB2C85FD5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823" y="2437990"/>
            <a:ext cx="2941575" cy="2118544"/>
          </a:xfrm>
          <a:prstGeom prst="rect">
            <a:avLst/>
          </a:prstGeom>
        </p:spPr>
      </p:pic>
      <p:sp>
        <p:nvSpPr>
          <p:cNvPr id="15" name="Text Placeholder 3">
            <a:extLst>
              <a:ext uri="{FF2B5EF4-FFF2-40B4-BE49-F238E27FC236}">
                <a16:creationId xmlns:a16="http://schemas.microsoft.com/office/drawing/2014/main" id="{EDAEA869-D818-4E4C-AFF2-7EC8CE4E61A7}"/>
              </a:ext>
            </a:extLst>
          </p:cNvPr>
          <p:cNvSpPr>
            <a:spLocks noGrp="1"/>
          </p:cNvSpPr>
          <p:nvPr>
            <p:ph type="body" sz="quarter" idx="11"/>
          </p:nvPr>
        </p:nvSpPr>
        <p:spPr>
          <a:xfrm>
            <a:off x="434975" y="4893557"/>
            <a:ext cx="3703320" cy="1639968"/>
          </a:xfrm>
        </p:spPr>
        <p:txBody>
          <a:bodyPr/>
          <a:lstStyle/>
          <a:p>
            <a:r>
              <a:rPr lang="en-US" noProof="0" dirty="0"/>
              <a:t>API Gateway/Gateway Routing</a:t>
            </a:r>
          </a:p>
          <a:p>
            <a:r>
              <a:rPr lang="en-US" b="0" noProof="0" dirty="0"/>
              <a:t>Place a gateway in front of a set of applications, services, or deployments. </a:t>
            </a:r>
          </a:p>
          <a:p>
            <a:r>
              <a:rPr lang="en-US" b="0" noProof="0" dirty="0"/>
              <a:t>Client application only needs to know about and communicate with a single endpoint.</a:t>
            </a:r>
            <a:endParaRPr lang="en-US" noProof="0" dirty="0"/>
          </a:p>
        </p:txBody>
      </p:sp>
      <p:sp>
        <p:nvSpPr>
          <p:cNvPr id="16" name="Text Placeholder 4">
            <a:extLst>
              <a:ext uri="{FF2B5EF4-FFF2-40B4-BE49-F238E27FC236}">
                <a16:creationId xmlns:a16="http://schemas.microsoft.com/office/drawing/2014/main" id="{2B43A09B-8C9B-42FB-BE0B-61C9BE27EF10}"/>
              </a:ext>
            </a:extLst>
          </p:cNvPr>
          <p:cNvSpPr>
            <a:spLocks noGrp="1"/>
          </p:cNvSpPr>
          <p:nvPr>
            <p:ph type="body" sz="quarter" idx="12"/>
          </p:nvPr>
        </p:nvSpPr>
        <p:spPr>
          <a:xfrm>
            <a:off x="4367211" y="4893557"/>
            <a:ext cx="3695700" cy="1639968"/>
          </a:xfrm>
        </p:spPr>
        <p:txBody>
          <a:bodyPr/>
          <a:lstStyle/>
          <a:p>
            <a:r>
              <a:rPr lang="en-US" noProof="0" dirty="0"/>
              <a:t>Gateway Aggregation</a:t>
            </a:r>
          </a:p>
          <a:p>
            <a:r>
              <a:rPr lang="en-US" b="0" noProof="0" dirty="0"/>
              <a:t>Use a gateway to reduce chattiness between the client and the services. </a:t>
            </a:r>
          </a:p>
          <a:p>
            <a:r>
              <a:rPr lang="en-US" b="0" noProof="0" dirty="0"/>
              <a:t>Gateway receives client requests, dispatches requests to the various backend systems, and then aggregates the results and sends them back to the requesting client.</a:t>
            </a:r>
            <a:endParaRPr lang="en-US" noProof="0" dirty="0"/>
          </a:p>
          <a:p>
            <a:endParaRPr lang="en-US" noProof="0" dirty="0"/>
          </a:p>
        </p:txBody>
      </p:sp>
      <p:sp>
        <p:nvSpPr>
          <p:cNvPr id="17" name="Text Placeholder 5">
            <a:extLst>
              <a:ext uri="{FF2B5EF4-FFF2-40B4-BE49-F238E27FC236}">
                <a16:creationId xmlns:a16="http://schemas.microsoft.com/office/drawing/2014/main" id="{369FD4FE-6942-47B7-B8EB-E40CA73567DD}"/>
              </a:ext>
            </a:extLst>
          </p:cNvPr>
          <p:cNvSpPr>
            <a:spLocks noGrp="1"/>
          </p:cNvSpPr>
          <p:nvPr>
            <p:ph type="body" sz="quarter" idx="13"/>
          </p:nvPr>
        </p:nvSpPr>
        <p:spPr>
          <a:xfrm>
            <a:off x="8289926" y="4893556"/>
            <a:ext cx="3703320" cy="1687641"/>
          </a:xfrm>
        </p:spPr>
        <p:txBody>
          <a:bodyPr/>
          <a:lstStyle/>
          <a:p>
            <a:r>
              <a:rPr lang="en-US" noProof="0" dirty="0"/>
              <a:t>Backend for Front-end</a:t>
            </a:r>
          </a:p>
          <a:p>
            <a:r>
              <a:rPr lang="en-US" b="0" noProof="0" dirty="0"/>
              <a:t>Create one backend per user interface. Fine tune behavior and performance of each backend to best match the needs of frontend environment, without worrying about affecting other frontend experiences.</a:t>
            </a:r>
            <a:endParaRPr lang="en-US" noProof="0" dirty="0"/>
          </a:p>
          <a:p>
            <a:endParaRPr lang="en-US" noProof="0" dirty="0"/>
          </a:p>
        </p:txBody>
      </p:sp>
    </p:spTree>
    <p:extLst>
      <p:ext uri="{BB962C8B-B14F-4D97-AF65-F5344CB8AC3E}">
        <p14:creationId xmlns:p14="http://schemas.microsoft.com/office/powerpoint/2010/main" val="32839714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3448005" cy="2054409"/>
          </a:xfrm>
        </p:spPr>
        <p:txBody>
          <a:bodyPr/>
          <a:lstStyle/>
          <a:p>
            <a:r>
              <a:rPr lang="en-US" b="1" noProof="0" dirty="0"/>
              <a:t>Problem</a:t>
            </a:r>
          </a:p>
          <a:p>
            <a:r>
              <a:rPr lang="en-US" noProof="0" dirty="0"/>
              <a:t>How do you retrofit legacy apps with fundamental cloud native capabilities to be resilient, fault tolerant (retry logic, circuit breaker, bulkhead)?</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noProof="0" dirty="0"/>
              <a:t>Ambassador</a:t>
            </a:r>
          </a:p>
        </p:txBody>
      </p:sp>
      <p:pic>
        <p:nvPicPr>
          <p:cNvPr id="10" name="Picture 9">
            <a:extLst>
              <a:ext uri="{FF2B5EF4-FFF2-40B4-BE49-F238E27FC236}">
                <a16:creationId xmlns:a16="http://schemas.microsoft.com/office/drawing/2014/main" id="{24F46A97-C907-47DC-BFA4-E756E47C5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5773" y="798444"/>
            <a:ext cx="8162022" cy="2324684"/>
          </a:xfrm>
          <a:prstGeom prst="rect">
            <a:avLst/>
          </a:prstGeom>
        </p:spPr>
      </p:pic>
      <p:sp>
        <p:nvSpPr>
          <p:cNvPr id="11" name="Rectangle 10">
            <a:extLst>
              <a:ext uri="{FF2B5EF4-FFF2-40B4-BE49-F238E27FC236}">
                <a16:creationId xmlns:a16="http://schemas.microsoft.com/office/drawing/2014/main" id="{8C6C12B1-DAA1-4D04-8CE9-1269C7BC55A0}"/>
              </a:ext>
            </a:extLst>
          </p:cNvPr>
          <p:cNvSpPr/>
          <p:nvPr/>
        </p:nvSpPr>
        <p:spPr>
          <a:xfrm>
            <a:off x="360274" y="3219162"/>
            <a:ext cx="9215168" cy="3199979"/>
          </a:xfrm>
          <a:prstGeom prst="rect">
            <a:avLst/>
          </a:prstGeom>
        </p:spPr>
        <p:txBody>
          <a:bodyPr wrap="square">
            <a:spAutoFit/>
          </a:bodyPr>
          <a:lstStyle/>
          <a:p>
            <a:r>
              <a:rPr lang="en-US" b="1"/>
              <a:t>Solution</a:t>
            </a:r>
          </a:p>
          <a:p>
            <a:r>
              <a:rPr lang="en-US"/>
              <a:t>Put client frameworks and libraries into an external process that acts as a proxy between your application and external services. </a:t>
            </a:r>
          </a:p>
          <a:p>
            <a:endParaRPr lang="en-US"/>
          </a:p>
          <a:p>
            <a:r>
              <a:rPr lang="en-US"/>
              <a:t>Deploy the proxy on the same host environment as your application to allow control over routing, resiliency, security features, and to avoid any host-related access restrictions. </a:t>
            </a:r>
          </a:p>
          <a:p>
            <a:endParaRPr lang="en-US"/>
          </a:p>
          <a:p>
            <a:r>
              <a:rPr lang="en-US"/>
              <a:t>Features that are offloaded to the ambassador can be managed independently of the application. You can update and modify the ambassador without disturbing the application's legacy functionality.</a:t>
            </a:r>
          </a:p>
        </p:txBody>
      </p:sp>
    </p:spTree>
    <p:extLst>
      <p:ext uri="{BB962C8B-B14F-4D97-AF65-F5344CB8AC3E}">
        <p14:creationId xmlns:p14="http://schemas.microsoft.com/office/powerpoint/2010/main" val="1732499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4838924" cy="1777410"/>
          </a:xfrm>
        </p:spPr>
        <p:txBody>
          <a:bodyPr/>
          <a:lstStyle/>
          <a:p>
            <a:r>
              <a:rPr lang="en-US" b="1" noProof="0" dirty="0"/>
              <a:t>Problem</a:t>
            </a:r>
          </a:p>
          <a:p>
            <a:r>
              <a:rPr lang="en-US" noProof="0" dirty="0"/>
              <a:t>Applications and services often require related functionality, such as monitoring, logging, configuration, and networking services. How can one implement such functionality in a loosely coupled, isolated fashion?</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noProof="0" dirty="0"/>
              <a:t>Sidecar</a:t>
            </a:r>
          </a:p>
        </p:txBody>
      </p:sp>
      <p:pic>
        <p:nvPicPr>
          <p:cNvPr id="7" name="Picture 6">
            <a:extLst>
              <a:ext uri="{FF2B5EF4-FFF2-40B4-BE49-F238E27FC236}">
                <a16:creationId xmlns:a16="http://schemas.microsoft.com/office/drawing/2014/main" id="{13B69B47-CE53-4A31-91A5-E6102A7FC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012" y="981075"/>
            <a:ext cx="5820673" cy="2765852"/>
          </a:xfrm>
          <a:prstGeom prst="rect">
            <a:avLst/>
          </a:prstGeom>
        </p:spPr>
      </p:pic>
      <p:sp>
        <p:nvSpPr>
          <p:cNvPr id="9" name="Text Placeholder 1">
            <a:extLst>
              <a:ext uri="{FF2B5EF4-FFF2-40B4-BE49-F238E27FC236}">
                <a16:creationId xmlns:a16="http://schemas.microsoft.com/office/drawing/2014/main" id="{9D512BE5-4939-4129-9763-7604662424FC}"/>
              </a:ext>
            </a:extLst>
          </p:cNvPr>
          <p:cNvSpPr txBox="1">
            <a:spLocks/>
          </p:cNvSpPr>
          <p:nvPr/>
        </p:nvSpPr>
        <p:spPr>
          <a:xfrm>
            <a:off x="505809" y="3346515"/>
            <a:ext cx="4838924" cy="24468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a:t>
            </a:r>
          </a:p>
          <a:p>
            <a:r>
              <a:rPr lang="en-US"/>
              <a:t>Co-locate a cohesive set of tasks with the primary application, but place them inside their own process or container, providing a homogeneous interface for platform services across languages.</a:t>
            </a:r>
          </a:p>
          <a:p>
            <a:br>
              <a:rPr lang="en-US"/>
            </a:br>
            <a:endParaRPr lang="en-US" b="1"/>
          </a:p>
        </p:txBody>
      </p:sp>
      <p:sp>
        <p:nvSpPr>
          <p:cNvPr id="11" name="Text Placeholder 1">
            <a:extLst>
              <a:ext uri="{FF2B5EF4-FFF2-40B4-BE49-F238E27FC236}">
                <a16:creationId xmlns:a16="http://schemas.microsoft.com/office/drawing/2014/main" id="{24D10159-FF7C-4CA3-8232-DF43F2B80EE6}"/>
              </a:ext>
            </a:extLst>
          </p:cNvPr>
          <p:cNvSpPr txBox="1">
            <a:spLocks/>
          </p:cNvSpPr>
          <p:nvPr/>
        </p:nvSpPr>
        <p:spPr>
          <a:xfrm>
            <a:off x="5653825" y="4123541"/>
            <a:ext cx="6600423"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Sidecar characteristics</a:t>
            </a:r>
          </a:p>
          <a:p>
            <a:pPr marL="285750" indent="-285750">
              <a:buFont typeface="Wingdings" panose="05000000000000000000" pitchFamily="2" charset="2"/>
              <a:buChar char="q"/>
            </a:pPr>
            <a:r>
              <a:rPr lang="en-US" dirty="0"/>
              <a:t>Is independent from its primary app in terms of runtime environment and programming language</a:t>
            </a:r>
          </a:p>
          <a:p>
            <a:pPr marL="285750" indent="-285750">
              <a:buFont typeface="Wingdings" panose="05000000000000000000" pitchFamily="2" charset="2"/>
              <a:buChar char="q"/>
            </a:pPr>
            <a:r>
              <a:rPr lang="en-US" dirty="0"/>
              <a:t>Can access the same resources as the primary app. </a:t>
            </a:r>
          </a:p>
          <a:p>
            <a:pPr marL="285750" indent="-285750">
              <a:buFont typeface="Wingdings" panose="05000000000000000000" pitchFamily="2" charset="2"/>
              <a:buChar char="q"/>
            </a:pPr>
            <a:r>
              <a:rPr lang="en-US" dirty="0"/>
              <a:t>No significant communication latency to primary app.</a:t>
            </a:r>
          </a:p>
          <a:p>
            <a:pPr marL="285750" indent="-285750">
              <a:buFont typeface="Wingdings" panose="05000000000000000000" pitchFamily="2" charset="2"/>
              <a:buChar char="q"/>
            </a:pPr>
            <a:r>
              <a:rPr lang="en-US" dirty="0"/>
              <a:t>Often used with containers and referred to as a sidecar container or sidekick container.</a:t>
            </a:r>
          </a:p>
        </p:txBody>
      </p:sp>
    </p:spTree>
    <p:extLst>
      <p:ext uri="{BB962C8B-B14F-4D97-AF65-F5344CB8AC3E}">
        <p14:creationId xmlns:p14="http://schemas.microsoft.com/office/powerpoint/2010/main" val="451511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9721191" cy="1384995"/>
          </a:xfrm>
        </p:spPr>
        <p:txBody>
          <a:bodyPr/>
          <a:lstStyle/>
          <a:p>
            <a:r>
              <a:rPr lang="en-US" b="1" noProof="0" dirty="0"/>
              <a:t>Problem</a:t>
            </a:r>
            <a:r>
              <a:rPr lang="en-US" noProof="0" dirty="0"/>
              <a:t> How do I incrementally modernize and migrate a legacy system to new methods and methodologies while mitigating the risk of a big cut-over?</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noProof="0" dirty="0"/>
              <a:t>Strangler</a:t>
            </a:r>
          </a:p>
        </p:txBody>
      </p:sp>
      <p:pic>
        <p:nvPicPr>
          <p:cNvPr id="8" name="Picture 7">
            <a:extLst>
              <a:ext uri="{FF2B5EF4-FFF2-40B4-BE49-F238E27FC236}">
                <a16:creationId xmlns:a16="http://schemas.microsoft.com/office/drawing/2014/main" id="{AB5AE21E-2A9D-41AE-8B41-579C7EF80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7831" y="3914775"/>
            <a:ext cx="6984335" cy="2103302"/>
          </a:xfrm>
          <a:prstGeom prst="rect">
            <a:avLst/>
          </a:prstGeom>
        </p:spPr>
      </p:pic>
      <p:sp>
        <p:nvSpPr>
          <p:cNvPr id="4" name="Rectangle 3">
            <a:extLst>
              <a:ext uri="{FF2B5EF4-FFF2-40B4-BE49-F238E27FC236}">
                <a16:creationId xmlns:a16="http://schemas.microsoft.com/office/drawing/2014/main" id="{34E918F7-AB71-4DB8-BF5A-1DA1F02B327D}"/>
              </a:ext>
            </a:extLst>
          </p:cNvPr>
          <p:cNvSpPr/>
          <p:nvPr/>
        </p:nvSpPr>
        <p:spPr>
          <a:xfrm>
            <a:off x="320705" y="1895272"/>
            <a:ext cx="9835460" cy="1504899"/>
          </a:xfrm>
          <a:prstGeom prst="rect">
            <a:avLst/>
          </a:prstGeom>
        </p:spPr>
        <p:txBody>
          <a:bodyPr wrap="square">
            <a:spAutoFit/>
          </a:bodyPr>
          <a:lstStyle/>
          <a:p>
            <a:r>
              <a:rPr lang="en-US" b="1"/>
              <a:t>Solution</a:t>
            </a:r>
            <a:r>
              <a:rPr lang="en-US"/>
              <a:t> Incrementally replace specific pieces of functionality with new applications and services. Create a façade that intercepts requests going to the backend legacy system. The façade routes these requests either to the legacy application or the new services. Existing features can be migrated to the new system gradually, and consumers can continue using the same interface, unaware that any migration has taken place.</a:t>
            </a:r>
          </a:p>
        </p:txBody>
      </p:sp>
    </p:spTree>
    <p:extLst>
      <p:ext uri="{BB962C8B-B14F-4D97-AF65-F5344CB8AC3E}">
        <p14:creationId xmlns:p14="http://schemas.microsoft.com/office/powerpoint/2010/main" val="3326634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2"/>
            <a:ext cx="4349810" cy="5332229"/>
          </a:xfrm>
        </p:spPr>
        <p:txBody>
          <a:bodyPr/>
          <a:lstStyle/>
          <a:p>
            <a:r>
              <a:rPr lang="en-US" b="1" noProof="0" dirty="0"/>
              <a:t>Problem </a:t>
            </a:r>
            <a:r>
              <a:rPr lang="en-US" noProof="0" dirty="0"/>
              <a:t>Applications rely on other systems for some data or functionality. When a legacy appl is modernized, it may still need existing legacy resources. New features must be able to call the legacy system. </a:t>
            </a:r>
          </a:p>
          <a:p>
            <a:r>
              <a:rPr lang="en-US" noProof="0" dirty="0"/>
              <a:t>Legacy systems often suffer from quality issues due to convoluted data schemas or obsolete APIs. Features and technologies used in legacy systems can vary widely from more modern systems. For interop, new app may need to support outdated infrastructure, protocols, data models, APIs, or other features that you wouldn't otherwise put into a modern application. </a:t>
            </a:r>
          </a:p>
          <a:p>
            <a:r>
              <a:rPr lang="en-US" noProof="0" dirty="0"/>
              <a:t>Similar issues can arise with any external system.</a:t>
            </a:r>
          </a:p>
          <a:p>
            <a:endParaRPr lang="en-US" noProof="0" dirty="0"/>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noProof="0" dirty="0"/>
              <a:t>Anti-Corruption Layer</a:t>
            </a:r>
          </a:p>
        </p:txBody>
      </p:sp>
      <p:pic>
        <p:nvPicPr>
          <p:cNvPr id="8" name="Picture 7">
            <a:extLst>
              <a:ext uri="{FF2B5EF4-FFF2-40B4-BE49-F238E27FC236}">
                <a16:creationId xmlns:a16="http://schemas.microsoft.com/office/drawing/2014/main" id="{B9D4E28C-5580-4FC5-A727-F069DE198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980" y="433327"/>
            <a:ext cx="7299369" cy="3518131"/>
          </a:xfrm>
          <a:prstGeom prst="rect">
            <a:avLst/>
          </a:prstGeom>
        </p:spPr>
      </p:pic>
      <p:sp>
        <p:nvSpPr>
          <p:cNvPr id="4" name="Rectangle 3">
            <a:extLst>
              <a:ext uri="{FF2B5EF4-FFF2-40B4-BE49-F238E27FC236}">
                <a16:creationId xmlns:a16="http://schemas.microsoft.com/office/drawing/2014/main" id="{87C40066-9F9F-4A3B-A7DA-CA3AC1F0063B}"/>
              </a:ext>
            </a:extLst>
          </p:cNvPr>
          <p:cNvSpPr/>
          <p:nvPr/>
        </p:nvSpPr>
        <p:spPr>
          <a:xfrm>
            <a:off x="4869700" y="4038776"/>
            <a:ext cx="7299369" cy="1504899"/>
          </a:xfrm>
          <a:prstGeom prst="rect">
            <a:avLst/>
          </a:prstGeom>
        </p:spPr>
        <p:txBody>
          <a:bodyPr wrap="square">
            <a:spAutoFit/>
          </a:bodyPr>
          <a:lstStyle/>
          <a:p>
            <a:r>
              <a:rPr lang="en-US" b="1"/>
              <a:t>Solution </a:t>
            </a:r>
            <a:r>
              <a:rPr lang="en-US"/>
              <a:t>Isolate the different subsystems by placing an anti-corruption layer between them. This layer translates communications between the two systems, allowing one system to remain unchanged while the other can avoid compromising its design and technological approach.</a:t>
            </a:r>
          </a:p>
        </p:txBody>
      </p:sp>
    </p:spTree>
    <p:extLst>
      <p:ext uri="{BB962C8B-B14F-4D97-AF65-F5344CB8AC3E}">
        <p14:creationId xmlns:p14="http://schemas.microsoft.com/office/powerpoint/2010/main" val="9266773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C8FB14-CB88-4543-A68E-4B1968C472F8}"/>
              </a:ext>
            </a:extLst>
          </p:cNvPr>
          <p:cNvSpPr>
            <a:spLocks noGrp="1"/>
          </p:cNvSpPr>
          <p:nvPr>
            <p:ph type="body" sz="quarter" idx="10"/>
          </p:nvPr>
        </p:nvSpPr>
        <p:spPr>
          <a:xfrm>
            <a:off x="434974" y="1142882"/>
            <a:ext cx="6402061" cy="5170646"/>
          </a:xfrm>
        </p:spPr>
        <p:txBody>
          <a:bodyPr/>
          <a:lstStyle/>
          <a:p>
            <a:r>
              <a:rPr lang="en-US" b="1" noProof="0" dirty="0"/>
              <a:t>Problem </a:t>
            </a:r>
            <a:r>
              <a:rPr lang="en-US" noProof="0" dirty="0"/>
              <a:t>How can you seal off sections of your application in order to isolate them and prevent cascading errors?</a:t>
            </a:r>
          </a:p>
          <a:p>
            <a:r>
              <a:rPr lang="en-US" b="1" noProof="0" dirty="0"/>
              <a:t>Solution </a:t>
            </a:r>
            <a:r>
              <a:rPr lang="en-US" noProof="0" dirty="0"/>
              <a:t>Partition service instances into different groups, based on consumer load and availability requirements. This design helps to isolate failures, and allows you to sustain service functionality for some consumers, even during a failure.</a:t>
            </a:r>
          </a:p>
          <a:p>
            <a:r>
              <a:rPr lang="en-US" noProof="0" dirty="0"/>
              <a:t>A consumer can also partition resources, to ensure that resources used to call one service don't affect the resources used to call another service. For example, a consumer that calls multiple services may be assigned a connection pool for each service. If a service begins to fail, it only affects the connection pool assigned for that service, allowing the consumer to continue using the other services.</a:t>
            </a:r>
          </a:p>
          <a:p>
            <a:r>
              <a:rPr lang="en-US" b="1" noProof="0" dirty="0"/>
              <a:t>Example </a:t>
            </a:r>
            <a:r>
              <a:rPr lang="en-US" noProof="0" dirty="0"/>
              <a:t>Single service implemented in a containerized environment as a discrete container with defined resource requests and limits for CPU and memory. </a:t>
            </a:r>
          </a:p>
          <a:p>
            <a:endParaRPr lang="en-US" noProof="0" dirty="0"/>
          </a:p>
        </p:txBody>
      </p:sp>
      <p:sp>
        <p:nvSpPr>
          <p:cNvPr id="3" name="Title 2">
            <a:extLst>
              <a:ext uri="{FF2B5EF4-FFF2-40B4-BE49-F238E27FC236}">
                <a16:creationId xmlns:a16="http://schemas.microsoft.com/office/drawing/2014/main" id="{4D808938-2D86-4D20-8304-76D5B125E754}"/>
              </a:ext>
            </a:extLst>
          </p:cNvPr>
          <p:cNvSpPr>
            <a:spLocks noGrp="1"/>
          </p:cNvSpPr>
          <p:nvPr>
            <p:ph type="title"/>
          </p:nvPr>
        </p:nvSpPr>
        <p:spPr/>
        <p:txBody>
          <a:bodyPr/>
          <a:lstStyle/>
          <a:p>
            <a:r>
              <a:rPr lang="en-US" noProof="0" dirty="0"/>
              <a:t>Bulkhead</a:t>
            </a:r>
          </a:p>
        </p:txBody>
      </p:sp>
      <p:pic>
        <p:nvPicPr>
          <p:cNvPr id="8" name="Picture 7">
            <a:extLst>
              <a:ext uri="{FF2B5EF4-FFF2-40B4-BE49-F238E27FC236}">
                <a16:creationId xmlns:a16="http://schemas.microsoft.com/office/drawing/2014/main" id="{CE4FAEBD-2330-402E-82BB-7CB265057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03" y="697094"/>
            <a:ext cx="4893000" cy="2973386"/>
          </a:xfrm>
          <a:prstGeom prst="rect">
            <a:avLst/>
          </a:prstGeom>
        </p:spPr>
      </p:pic>
      <p:pic>
        <p:nvPicPr>
          <p:cNvPr id="10" name="Picture 9">
            <a:extLst>
              <a:ext uri="{FF2B5EF4-FFF2-40B4-BE49-F238E27FC236}">
                <a16:creationId xmlns:a16="http://schemas.microsoft.com/office/drawing/2014/main" id="{1C93466C-EE55-46C4-92A7-2C3E75089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58" y="4507607"/>
            <a:ext cx="5312535" cy="1923880"/>
          </a:xfrm>
          <a:prstGeom prst="rect">
            <a:avLst/>
          </a:prstGeom>
        </p:spPr>
      </p:pic>
    </p:spTree>
    <p:extLst>
      <p:ext uri="{BB962C8B-B14F-4D97-AF65-F5344CB8AC3E}">
        <p14:creationId xmlns:p14="http://schemas.microsoft.com/office/powerpoint/2010/main" val="30626506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3A552C-6424-45A5-895C-922815F3D359}"/>
              </a:ext>
            </a:extLst>
          </p:cNvPr>
          <p:cNvSpPr>
            <a:spLocks noGrp="1"/>
          </p:cNvSpPr>
          <p:nvPr>
            <p:ph type="body" sz="quarter" idx="10"/>
          </p:nvPr>
        </p:nvSpPr>
        <p:spPr>
          <a:xfrm>
            <a:off x="434975" y="1142881"/>
            <a:ext cx="11567160" cy="1500411"/>
          </a:xfrm>
        </p:spPr>
        <p:txBody>
          <a:bodyPr/>
          <a:lstStyle/>
          <a:p>
            <a:r>
              <a:rPr lang="en-US" b="1" noProof="0" dirty="0"/>
              <a:t>Problem</a:t>
            </a:r>
            <a:r>
              <a:rPr lang="en-US" noProof="0" dirty="0"/>
              <a:t> Features such as token validation, HTTPS certificate, encryption, </a:t>
            </a:r>
            <a:r>
              <a:rPr lang="en-US" noProof="0" dirty="0" err="1"/>
              <a:t>authZ</a:t>
            </a:r>
            <a:r>
              <a:rPr lang="en-US" noProof="0" dirty="0"/>
              <a:t>, </a:t>
            </a:r>
            <a:r>
              <a:rPr lang="en-US" noProof="0" dirty="0" err="1"/>
              <a:t>authN</a:t>
            </a:r>
            <a:r>
              <a:rPr lang="en-US" noProof="0" dirty="0"/>
              <a:t>. These features require development, configuration management, and maintenance. Deploying such features with each service increases the maintenance overhead.</a:t>
            </a:r>
          </a:p>
          <a:p>
            <a:r>
              <a:rPr lang="en-US" b="1" noProof="0" dirty="0"/>
              <a:t>Solution</a:t>
            </a:r>
            <a:r>
              <a:rPr lang="en-US" noProof="0" dirty="0"/>
              <a:t> Offload some features into an API gateway, particularly cross-cutting concerns such as certificate management, authentication, SSL termination, monitoring, protocol translation, or throttling.</a:t>
            </a:r>
          </a:p>
        </p:txBody>
      </p:sp>
      <p:sp>
        <p:nvSpPr>
          <p:cNvPr id="3" name="Title 2">
            <a:extLst>
              <a:ext uri="{FF2B5EF4-FFF2-40B4-BE49-F238E27FC236}">
                <a16:creationId xmlns:a16="http://schemas.microsoft.com/office/drawing/2014/main" id="{0318325C-E85C-43E8-942C-15521EEAEAA6}"/>
              </a:ext>
            </a:extLst>
          </p:cNvPr>
          <p:cNvSpPr>
            <a:spLocks noGrp="1"/>
          </p:cNvSpPr>
          <p:nvPr>
            <p:ph type="title"/>
          </p:nvPr>
        </p:nvSpPr>
        <p:spPr/>
        <p:txBody>
          <a:bodyPr/>
          <a:lstStyle/>
          <a:p>
            <a:r>
              <a:rPr lang="en-US" noProof="0" dirty="0"/>
              <a:t>Gateway Offloading</a:t>
            </a:r>
          </a:p>
        </p:txBody>
      </p:sp>
      <p:pic>
        <p:nvPicPr>
          <p:cNvPr id="8" name="Picture 7">
            <a:extLst>
              <a:ext uri="{FF2B5EF4-FFF2-40B4-BE49-F238E27FC236}">
                <a16:creationId xmlns:a16="http://schemas.microsoft.com/office/drawing/2014/main" id="{F88CC66B-124D-46F9-BF24-7B1F0F941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423" y="2700262"/>
            <a:ext cx="6938340" cy="1895034"/>
          </a:xfrm>
          <a:prstGeom prst="rect">
            <a:avLst/>
          </a:prstGeom>
        </p:spPr>
      </p:pic>
      <p:sp>
        <p:nvSpPr>
          <p:cNvPr id="9" name="Text Placeholder 1">
            <a:extLst>
              <a:ext uri="{FF2B5EF4-FFF2-40B4-BE49-F238E27FC236}">
                <a16:creationId xmlns:a16="http://schemas.microsoft.com/office/drawing/2014/main" id="{639C2DBC-2BAE-4401-85D3-F46051C23691}"/>
              </a:ext>
            </a:extLst>
          </p:cNvPr>
          <p:cNvSpPr txBox="1">
            <a:spLocks/>
          </p:cNvSpPr>
          <p:nvPr/>
        </p:nvSpPr>
        <p:spPr>
          <a:xfrm>
            <a:off x="431165" y="3007525"/>
            <a:ext cx="4349258"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Considerations</a:t>
            </a:r>
            <a:r>
              <a:rPr lang="en-US"/>
              <a:t> Features such as token validation, HTTPS certificate, encryption, </a:t>
            </a:r>
            <a:r>
              <a:rPr lang="en-US" err="1"/>
              <a:t>authZ</a:t>
            </a:r>
            <a:r>
              <a:rPr lang="en-US"/>
              <a:t>, </a:t>
            </a:r>
            <a:r>
              <a:rPr lang="en-US" err="1"/>
              <a:t>authN</a:t>
            </a:r>
            <a:r>
              <a:rPr lang="en-US"/>
              <a:t>. These features require development, configuration management, and maintenance. Deploying such features with each service increases the maintenance overhead.</a:t>
            </a:r>
          </a:p>
        </p:txBody>
      </p:sp>
      <p:sp>
        <p:nvSpPr>
          <p:cNvPr id="10" name="Rectangle 9">
            <a:extLst>
              <a:ext uri="{FF2B5EF4-FFF2-40B4-BE49-F238E27FC236}">
                <a16:creationId xmlns:a16="http://schemas.microsoft.com/office/drawing/2014/main" id="{50878278-CC82-4A03-97D8-C5CB066E3D49}"/>
              </a:ext>
            </a:extLst>
          </p:cNvPr>
          <p:cNvSpPr/>
          <p:nvPr/>
        </p:nvSpPr>
        <p:spPr>
          <a:xfrm>
            <a:off x="343709" y="5080414"/>
            <a:ext cx="8673770" cy="939873"/>
          </a:xfrm>
          <a:prstGeom prst="rect">
            <a:avLst/>
          </a:prstGeom>
        </p:spPr>
        <p:txBody>
          <a:bodyPr wrap="square">
            <a:spAutoFit/>
          </a:bodyPr>
          <a:lstStyle/>
          <a:p>
            <a:r>
              <a:rPr lang="en-US" b="1"/>
              <a:t>Examples</a:t>
            </a:r>
            <a:r>
              <a:rPr lang="en-US"/>
              <a:t> </a:t>
            </a:r>
          </a:p>
          <a:p>
            <a:pPr marL="342900" indent="-342900">
              <a:buFont typeface="Wingdings" panose="05000000000000000000" pitchFamily="2" charset="2"/>
              <a:buChar char="q"/>
            </a:pPr>
            <a:r>
              <a:rPr lang="en-US"/>
              <a:t>Use NGINX or </a:t>
            </a:r>
            <a:r>
              <a:rPr lang="en-US" err="1"/>
              <a:t>Traefik</a:t>
            </a:r>
            <a:r>
              <a:rPr lang="en-US"/>
              <a:t> for SSL offloading</a:t>
            </a:r>
          </a:p>
          <a:p>
            <a:pPr marL="342900" indent="-342900">
              <a:buFont typeface="Wingdings" panose="05000000000000000000" pitchFamily="2" charset="2"/>
              <a:buChar char="q"/>
            </a:pPr>
            <a:r>
              <a:rPr lang="en-US"/>
              <a:t>Use Azure API Management for SSL offloading, </a:t>
            </a:r>
            <a:r>
              <a:rPr lang="en-US" err="1"/>
              <a:t>authZ</a:t>
            </a:r>
            <a:r>
              <a:rPr lang="en-US"/>
              <a:t>, caching, throttling, etc.</a:t>
            </a:r>
          </a:p>
        </p:txBody>
      </p:sp>
    </p:spTree>
    <p:extLst>
      <p:ext uri="{BB962C8B-B14F-4D97-AF65-F5344CB8AC3E}">
        <p14:creationId xmlns:p14="http://schemas.microsoft.com/office/powerpoint/2010/main" val="26516461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5278C-7EE6-4439-A708-BB90AE1D45F6}"/>
              </a:ext>
            </a:extLst>
          </p:cNvPr>
          <p:cNvSpPr>
            <a:spLocks noGrp="1"/>
          </p:cNvSpPr>
          <p:nvPr>
            <p:ph type="body" sz="quarter" idx="10"/>
          </p:nvPr>
        </p:nvSpPr>
        <p:spPr>
          <a:xfrm>
            <a:off x="434975" y="1142881"/>
            <a:ext cx="7455319" cy="1500411"/>
          </a:xfrm>
        </p:spPr>
        <p:txBody>
          <a:bodyPr/>
          <a:lstStyle/>
          <a:p>
            <a:r>
              <a:rPr lang="en-US" b="1" noProof="0" dirty="0"/>
              <a:t>Problem</a:t>
            </a:r>
            <a:r>
              <a:rPr lang="en-US" noProof="0" dirty="0"/>
              <a:t> Applications use a cache to improve repeated access to information held in a data store. However, it's impractical to expect that cached data will always be completely consistent with the data in the data store. Applications should implement a strategy that helps to ensure that the data in the cache is as up-to-date as possible, but can also detect and handle situations that arise when the data in the cache has become stale.</a:t>
            </a:r>
          </a:p>
          <a:p>
            <a:endParaRPr lang="en-US" noProof="0" dirty="0"/>
          </a:p>
        </p:txBody>
      </p:sp>
      <p:sp>
        <p:nvSpPr>
          <p:cNvPr id="3" name="Title 2">
            <a:extLst>
              <a:ext uri="{FF2B5EF4-FFF2-40B4-BE49-F238E27FC236}">
                <a16:creationId xmlns:a16="http://schemas.microsoft.com/office/drawing/2014/main" id="{03B9A95E-29CF-4DDE-ADBC-0ABEEF783692}"/>
              </a:ext>
            </a:extLst>
          </p:cNvPr>
          <p:cNvSpPr>
            <a:spLocks noGrp="1"/>
          </p:cNvSpPr>
          <p:nvPr>
            <p:ph type="title"/>
          </p:nvPr>
        </p:nvSpPr>
        <p:spPr/>
        <p:txBody>
          <a:bodyPr/>
          <a:lstStyle/>
          <a:p>
            <a:r>
              <a:rPr lang="en-US" noProof="0" dirty="0"/>
              <a:t>Cache-Aside</a:t>
            </a:r>
          </a:p>
        </p:txBody>
      </p:sp>
      <p:pic>
        <p:nvPicPr>
          <p:cNvPr id="1026" name="Picture 2" descr="Using the Cache-Aside pattern to store data in the cache">
            <a:extLst>
              <a:ext uri="{FF2B5EF4-FFF2-40B4-BE49-F238E27FC236}">
                <a16:creationId xmlns:a16="http://schemas.microsoft.com/office/drawing/2014/main" id="{AF7821EA-C0A7-45EA-8584-7D33FBB9F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1889" y="2120900"/>
            <a:ext cx="3429000" cy="3971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2DAD1ED5-75CB-4FB5-BB1B-9752591561B4}"/>
              </a:ext>
            </a:extLst>
          </p:cNvPr>
          <p:cNvSpPr txBox="1">
            <a:spLocks/>
          </p:cNvSpPr>
          <p:nvPr/>
        </p:nvSpPr>
        <p:spPr>
          <a:xfrm>
            <a:off x="434974" y="3078074"/>
            <a:ext cx="7455319" cy="35086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 </a:t>
            </a:r>
            <a:r>
              <a:rPr lang="en-US"/>
              <a:t>Use a cache-aside strategy to emulate commercial caching systems that provide read-through and write-through/write-behind operations. Load data into the cache data on-demand.</a:t>
            </a:r>
          </a:p>
          <a:p>
            <a:r>
              <a:rPr lang="en-US"/>
              <a:t>If an application updates information, it can follow the write-through strategy by making the modification to the data store, and by invalidating the corresponding item in the cache.</a:t>
            </a:r>
          </a:p>
          <a:p>
            <a:r>
              <a:rPr lang="en-US"/>
              <a:t>When the item is next required, using the cache-aside strategy will cause the updated data to be retrieved from the data store and added back into the cache.</a:t>
            </a:r>
          </a:p>
          <a:p>
            <a:endParaRPr lang="en-US"/>
          </a:p>
          <a:p>
            <a:endParaRPr lang="en-US"/>
          </a:p>
        </p:txBody>
      </p:sp>
    </p:spTree>
    <p:extLst>
      <p:ext uri="{BB962C8B-B14F-4D97-AF65-F5344CB8AC3E}">
        <p14:creationId xmlns:p14="http://schemas.microsoft.com/office/powerpoint/2010/main" val="24663869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898F3-14E9-4677-AC96-7FE5B387B6F7}"/>
              </a:ext>
            </a:extLst>
          </p:cNvPr>
          <p:cNvSpPr>
            <a:spLocks noGrp="1"/>
          </p:cNvSpPr>
          <p:nvPr>
            <p:ph type="body" sz="quarter" idx="10"/>
          </p:nvPr>
        </p:nvSpPr>
        <p:spPr>
          <a:xfrm>
            <a:off x="406649" y="1395922"/>
            <a:ext cx="3161743" cy="369332"/>
          </a:xfrm>
        </p:spPr>
        <p:txBody>
          <a:bodyPr/>
          <a:lstStyle/>
          <a:p>
            <a:r>
              <a:rPr lang="en-US" sz="2400" b="1" noProof="0" dirty="0">
                <a:latin typeface="+mj-lt"/>
              </a:rPr>
              <a:t>N-Tier Architecture </a:t>
            </a:r>
          </a:p>
        </p:txBody>
      </p:sp>
      <p:sp>
        <p:nvSpPr>
          <p:cNvPr id="3" name="Title 2">
            <a:extLst>
              <a:ext uri="{FF2B5EF4-FFF2-40B4-BE49-F238E27FC236}">
                <a16:creationId xmlns:a16="http://schemas.microsoft.com/office/drawing/2014/main" id="{100A2E33-4EA3-4660-A8D5-2FAE958D6702}"/>
              </a:ext>
            </a:extLst>
          </p:cNvPr>
          <p:cNvSpPr>
            <a:spLocks noGrp="1"/>
          </p:cNvSpPr>
          <p:nvPr>
            <p:ph type="title"/>
          </p:nvPr>
        </p:nvSpPr>
        <p:spPr>
          <a:xfrm>
            <a:off x="434974" y="250018"/>
            <a:ext cx="11563350" cy="754061"/>
          </a:xfrm>
        </p:spPr>
        <p:txBody>
          <a:bodyPr/>
          <a:lstStyle/>
          <a:p>
            <a:r>
              <a:rPr lang="en-US" noProof="0" dirty="0"/>
              <a:t>History of “modern” Architecture</a:t>
            </a:r>
          </a:p>
        </p:txBody>
      </p:sp>
      <p:grpSp>
        <p:nvGrpSpPr>
          <p:cNvPr id="10" name="Group 9">
            <a:extLst>
              <a:ext uri="{FF2B5EF4-FFF2-40B4-BE49-F238E27FC236}">
                <a16:creationId xmlns:a16="http://schemas.microsoft.com/office/drawing/2014/main" id="{6E0428B1-1673-4D45-98C9-DC1DE0A08AFF}"/>
              </a:ext>
            </a:extLst>
          </p:cNvPr>
          <p:cNvGrpSpPr/>
          <p:nvPr/>
        </p:nvGrpSpPr>
        <p:grpSpPr>
          <a:xfrm>
            <a:off x="691876" y="1966296"/>
            <a:ext cx="2388468" cy="1975770"/>
            <a:chOff x="1265208" y="2150854"/>
            <a:chExt cx="2388468" cy="1975770"/>
          </a:xfrm>
        </p:grpSpPr>
        <p:sp>
          <p:nvSpPr>
            <p:cNvPr id="7" name="Rectangle 6">
              <a:extLst>
                <a:ext uri="{FF2B5EF4-FFF2-40B4-BE49-F238E27FC236}">
                  <a16:creationId xmlns:a16="http://schemas.microsoft.com/office/drawing/2014/main" id="{439D21B2-240A-4FB2-8EAD-7A64D4BB9E55}"/>
                </a:ext>
              </a:extLst>
            </p:cNvPr>
            <p:cNvSpPr/>
            <p:nvPr/>
          </p:nvSpPr>
          <p:spPr bwMode="auto">
            <a:xfrm>
              <a:off x="1265208" y="2150854"/>
              <a:ext cx="2388468"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Presentation</a:t>
              </a:r>
            </a:p>
          </p:txBody>
        </p:sp>
        <p:sp>
          <p:nvSpPr>
            <p:cNvPr id="8" name="Rectangle 7">
              <a:extLst>
                <a:ext uri="{FF2B5EF4-FFF2-40B4-BE49-F238E27FC236}">
                  <a16:creationId xmlns:a16="http://schemas.microsoft.com/office/drawing/2014/main" id="{981BE139-E8E7-4C2D-8CAD-10D404D15281}"/>
                </a:ext>
              </a:extLst>
            </p:cNvPr>
            <p:cNvSpPr/>
            <p:nvPr/>
          </p:nvSpPr>
          <p:spPr bwMode="auto">
            <a:xfrm>
              <a:off x="1272786" y="2847328"/>
              <a:ext cx="2373312"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Domain Logic</a:t>
              </a:r>
            </a:p>
          </p:txBody>
        </p:sp>
        <p:sp>
          <p:nvSpPr>
            <p:cNvPr id="9" name="Rectangle 8">
              <a:extLst>
                <a:ext uri="{FF2B5EF4-FFF2-40B4-BE49-F238E27FC236}">
                  <a16:creationId xmlns:a16="http://schemas.microsoft.com/office/drawing/2014/main" id="{6E1524B7-15C4-41B8-99CC-68858689986C}"/>
                </a:ext>
              </a:extLst>
            </p:cNvPr>
            <p:cNvSpPr/>
            <p:nvPr/>
          </p:nvSpPr>
          <p:spPr bwMode="auto">
            <a:xfrm>
              <a:off x="1272786" y="3543802"/>
              <a:ext cx="2373312"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Data Storage</a:t>
              </a:r>
            </a:p>
          </p:txBody>
        </p:sp>
      </p:grpSp>
      <p:sp>
        <p:nvSpPr>
          <p:cNvPr id="11" name="TextBox 10">
            <a:extLst>
              <a:ext uri="{FF2B5EF4-FFF2-40B4-BE49-F238E27FC236}">
                <a16:creationId xmlns:a16="http://schemas.microsoft.com/office/drawing/2014/main" id="{C3578911-337D-48FB-BAB6-363A42B91A02}"/>
              </a:ext>
            </a:extLst>
          </p:cNvPr>
          <p:cNvSpPr txBox="1"/>
          <p:nvPr/>
        </p:nvSpPr>
        <p:spPr>
          <a:xfrm>
            <a:off x="4334414" y="1348770"/>
            <a:ext cx="3290709" cy="1960537"/>
          </a:xfrm>
          <a:prstGeom prst="rect">
            <a:avLst/>
          </a:prstGeom>
          <a:noFill/>
        </p:spPr>
        <p:txBody>
          <a:bodyPr wrap="non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Tight-coupling</a:t>
            </a:r>
          </a:p>
          <a:p>
            <a:pPr marL="342900" indent="-342900">
              <a:lnSpc>
                <a:spcPct val="90000"/>
              </a:lnSpc>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Long development cycles</a:t>
            </a:r>
          </a:p>
          <a:p>
            <a:pPr marL="342900" indent="-342900">
              <a:lnSpc>
                <a:spcPct val="90000"/>
              </a:lnSpc>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Scale one, scale all</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08260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284A72-8A41-4435-A62F-210344AEBDAD}"/>
              </a:ext>
            </a:extLst>
          </p:cNvPr>
          <p:cNvSpPr>
            <a:spLocks noGrp="1"/>
          </p:cNvSpPr>
          <p:nvPr>
            <p:ph type="title"/>
          </p:nvPr>
        </p:nvSpPr>
        <p:spPr/>
        <p:txBody>
          <a:bodyPr/>
          <a:lstStyle/>
          <a:p>
            <a:r>
              <a:rPr lang="en-US" noProof="0" dirty="0"/>
              <a:t>Q&amp;A</a:t>
            </a:r>
          </a:p>
        </p:txBody>
      </p:sp>
    </p:spTree>
    <p:extLst>
      <p:ext uri="{BB962C8B-B14F-4D97-AF65-F5344CB8AC3E}">
        <p14:creationId xmlns:p14="http://schemas.microsoft.com/office/powerpoint/2010/main" val="11332794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34976" y="1207895"/>
            <a:ext cx="6220657" cy="3605405"/>
          </a:xfrm>
        </p:spPr>
        <p:txBody>
          <a:bodyPr/>
          <a:lstStyle/>
          <a:p>
            <a:r>
              <a:rPr lang="en-US" noProof="0" dirty="0"/>
              <a:t>The “evolution” of application platforms &amp; </a:t>
            </a:r>
            <a:br>
              <a:rPr lang="en-US" spc="0" noProof="0" dirty="0">
                <a:ln>
                  <a:noFill/>
                </a:ln>
                <a:solidFill>
                  <a:prstClr val="black"/>
                </a:solidFill>
                <a:latin typeface="Segoe UI" panose="020B0502040204020203" pitchFamily="34" charset="0"/>
              </a:rPr>
            </a:br>
            <a:endParaRPr lang="en-US" noProof="0" dirty="0"/>
          </a:p>
        </p:txBody>
      </p:sp>
      <p:sp>
        <p:nvSpPr>
          <p:cNvPr id="3" name="TextBox 2">
            <a:extLst>
              <a:ext uri="{FF2B5EF4-FFF2-40B4-BE49-F238E27FC236}">
                <a16:creationId xmlns:a16="http://schemas.microsoft.com/office/drawing/2014/main" id="{52C54DD8-32DE-7448-A837-D34D1D02213E}"/>
              </a:ext>
            </a:extLst>
          </p:cNvPr>
          <p:cNvSpPr txBox="1"/>
          <p:nvPr/>
        </p:nvSpPr>
        <p:spPr>
          <a:xfrm>
            <a:off x="1079292" y="658068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95803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59" y="5842260"/>
            <a:ext cx="2772499" cy="756451"/>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3264"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679" y="5855952"/>
            <a:ext cx="281212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1805" y="4733395"/>
            <a:ext cx="1868769"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207" y="3141859"/>
            <a:ext cx="1318068"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988" y="4951532"/>
            <a:ext cx="1919445"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0315" y="1276546"/>
            <a:ext cx="2012621"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087" y="1397980"/>
            <a:ext cx="1893558"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816" y="2257610"/>
            <a:ext cx="1859225"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547" y="185130"/>
            <a:ext cx="2120811"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080" y="895480"/>
            <a:ext cx="2227081"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8762" y="4911804"/>
            <a:ext cx="2318636"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1754" y="3492402"/>
            <a:ext cx="1839345"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0921" y="3768737"/>
            <a:ext cx="1993005"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3571" y="3506839"/>
            <a:ext cx="1994924"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4547" y="154460"/>
            <a:ext cx="2903935"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057" y="3133690"/>
            <a:ext cx="2081278"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293" y="3957964"/>
            <a:ext cx="1087546"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8905" y="402105"/>
            <a:ext cx="2035795"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415" y="4041303"/>
            <a:ext cx="2262459" cy="517417"/>
          </a:xfrm>
          <a:prstGeom prst="rect">
            <a:avLst/>
          </a:prstGeom>
          <a:noFill/>
        </p:spPr>
        <p:txBody>
          <a:bodyPr wrap="squar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6398" y="2371049"/>
            <a:ext cx="1424337"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7551" y="336886"/>
            <a:ext cx="2354604"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1068" y="4787578"/>
            <a:ext cx="2115907" cy="517417"/>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6213" y="3942811"/>
            <a:ext cx="1540199"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5776" y="1166013"/>
            <a:ext cx="1540199" cy="517606"/>
          </a:xfrm>
          <a:prstGeom prst="rect">
            <a:avLst/>
          </a:prstGeom>
          <a:noFill/>
        </p:spPr>
        <p:txBody>
          <a:bodyPr wrap="none" rtlCol="0">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092" y="4203371"/>
            <a:ext cx="1340292" cy="134029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092" y="1723123"/>
            <a:ext cx="1340292" cy="134029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127" y="1723123"/>
            <a:ext cx="1340292" cy="134029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20057" y="1723123"/>
            <a:ext cx="1340292" cy="134029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653"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618"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7" y="3160728"/>
            <a:ext cx="0" cy="940820"/>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118" y="37257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0963" y="104328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0983" y="1764432"/>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060" y="236383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090" y="107455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415" y="44393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406" y="37579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895" y="172980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082" y="433317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123" y="515268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59996" y="450371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4342" y="945675"/>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624" y="24504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8218" y="12430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1198" y="407669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80333" y="493567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737" y="44159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415" y="5113487"/>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138" y="348176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10073" y="311573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3527" y="511849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385" y="367651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5403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3.18611E-6 -1.94281E-6 L 3.18611E-6 0.04358 " pathEditMode="relative" rAng="0" ptsTypes="AA">
                                      <p:cBhvr>
                                        <p:cTn id="17" dur="500" spd="-100000" fill="hold"/>
                                        <p:tgtEl>
                                          <p:spTgt spid="27"/>
                                        </p:tgtEl>
                                        <p:attrNameLst>
                                          <p:attrName>ppt_x</p:attrName>
                                          <p:attrName>ppt_y</p:attrName>
                                        </p:attrNameLst>
                                      </p:cBhvr>
                                      <p:rCtr x="0" y="2179"/>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678" y="5855958"/>
            <a:ext cx="240158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378" y="5842260"/>
            <a:ext cx="1144124" cy="756451"/>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3264"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5522" y="5842260"/>
            <a:ext cx="2134383"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678" y="5855952"/>
            <a:ext cx="605944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416259"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4943" y="4314232"/>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1382" y="3222659"/>
            <a:ext cx="3816530" cy="329421"/>
          </a:xfrm>
          <a:prstGeom prst="rect">
            <a:avLst/>
          </a:prstGeom>
          <a:noFill/>
        </p:spPr>
        <p:txBody>
          <a:bodyPr wrap="square" rtlCol="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8052" y="3619182"/>
            <a:ext cx="3543188" cy="329272"/>
          </a:xfrm>
          <a:prstGeom prst="rect">
            <a:avLst/>
          </a:prstGeom>
          <a:noFill/>
        </p:spPr>
        <p:txBody>
          <a:bodyPr wrap="none" rtlCol="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8391" y="4015706"/>
            <a:ext cx="4002513" cy="329421"/>
          </a:xfrm>
          <a:prstGeom prst="rect">
            <a:avLst/>
          </a:prstGeom>
          <a:noFill/>
        </p:spPr>
        <p:txBody>
          <a:bodyPr wrap="square" rtlCol="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357" y="927986"/>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313" y="553457"/>
            <a:ext cx="3344839"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4765" y="178928"/>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7949" y="1302516"/>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982" y="3619182"/>
            <a:ext cx="2532264"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502" y="3222659"/>
            <a:ext cx="4943222"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238" y="4015706"/>
            <a:ext cx="4175749"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092" y="4203026"/>
            <a:ext cx="1340292" cy="134029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092" y="1722779"/>
            <a:ext cx="1340292" cy="134029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127" y="1722779"/>
            <a:ext cx="1340292" cy="134029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20057" y="1722779"/>
            <a:ext cx="1340292" cy="134029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653"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618"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7" y="3160383"/>
            <a:ext cx="0" cy="940820"/>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57" y="5097217"/>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50214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4.86597E-6 -1.94281E-6 L 4.86597E-6 0.04358 " pathEditMode="relative" rAng="0" ptsTypes="AA">
                                      <p:cBhvr>
                                        <p:cTn id="17" dur="500" spd="-100000" fill="hold"/>
                                        <p:tgtEl>
                                          <p:spTgt spid="28"/>
                                        </p:tgtEl>
                                        <p:attrNameLst>
                                          <p:attrName>ppt_x</p:attrName>
                                          <p:attrName>ppt_y</p:attrName>
                                        </p:attrNameLst>
                                      </p:cBhvr>
                                      <p:rCtr x="0" y="2179"/>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678" y="5855952"/>
            <a:ext cx="605944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240898" y="5842260"/>
            <a:ext cx="2121257" cy="74745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3264" b="0" i="0" u="none" strike="noStrike" kern="0" cap="none" spc="0" normalizeH="0" baseline="0" noProof="0">
                <a:ln>
                  <a:noFill/>
                </a:ln>
                <a:solidFill>
                  <a:srgbClr val="0070C0"/>
                </a:solidFill>
                <a:effectLst/>
                <a:uLnTx/>
                <a:uFillTx/>
                <a:latin typeface="Segoe UI"/>
                <a:ea typeface="+mn-ea"/>
                <a:cs typeface="+mn-cs"/>
              </a:rPr>
              <a:t>Managed</a:t>
            </a:r>
          </a:p>
        </p:txBody>
      </p:sp>
      <p:sp>
        <p:nvSpPr>
          <p:cNvPr id="28" name="TextBox 27"/>
          <p:cNvSpPr txBox="1"/>
          <p:nvPr/>
        </p:nvSpPr>
        <p:spPr>
          <a:xfrm>
            <a:off x="5034357" y="5842260"/>
            <a:ext cx="939598"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5522" y="5842260"/>
            <a:ext cx="2134383"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678" y="5855952"/>
            <a:ext cx="88107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416259"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9474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6892" y="2438153"/>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779" y="1723095"/>
            <a:ext cx="1340292" cy="134029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5814" y="1723095"/>
            <a:ext cx="1340292" cy="134029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743" y="1723095"/>
            <a:ext cx="1340292" cy="134029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340" y="2368252"/>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305" y="2368252"/>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640" y="1813949"/>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043" y="928302"/>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69773" y="553773"/>
            <a:ext cx="4094945"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451" y="179245"/>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636" y="1302832"/>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9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9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Tree>
    <p:extLst>
      <p:ext uri="{BB962C8B-B14F-4D97-AF65-F5344CB8AC3E}">
        <p14:creationId xmlns:p14="http://schemas.microsoft.com/office/powerpoint/2010/main" val="194386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8915E-6 -1.05311E-6 L 4.8915E-6 0.04358 " pathEditMode="relative" rAng="0" ptsTypes="AA">
                                      <p:cBhvr>
                                        <p:cTn id="17" dur="500" spd="-100000" fill="hold"/>
                                        <p:tgtEl>
                                          <p:spTgt spid="29"/>
                                        </p:tgtEl>
                                        <p:attrNameLst>
                                          <p:attrName>ppt_x</p:attrName>
                                          <p:attrName>ppt_y</p:attrName>
                                        </p:attrNameLst>
                                      </p:cBhvr>
                                      <p:rCtr x="0" y="2179"/>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678" y="5855952"/>
            <a:ext cx="88107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65046" y="5842260"/>
            <a:ext cx="1656386" cy="627737"/>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Managed</a:t>
            </a:r>
          </a:p>
        </p:txBody>
      </p:sp>
      <p:sp>
        <p:nvSpPr>
          <p:cNvPr id="28" name="TextBox 27"/>
          <p:cNvSpPr txBox="1"/>
          <p:nvPr/>
        </p:nvSpPr>
        <p:spPr>
          <a:xfrm>
            <a:off x="5034357" y="5842260"/>
            <a:ext cx="939598"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5522" y="5842260"/>
            <a:ext cx="2134383"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678" y="5855952"/>
            <a:ext cx="119893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416259"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9474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973234"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2265" y="5838844"/>
            <a:ext cx="2236247" cy="756451"/>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3264"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124" y="2160644"/>
            <a:ext cx="2793630" cy="187337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6509" y="2545027"/>
            <a:ext cx="1340292" cy="134029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833" y="2545027"/>
            <a:ext cx="1340292" cy="134029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512" y="3190184"/>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7179" y="3190184"/>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377" y="1414886"/>
            <a:ext cx="6163586" cy="40801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200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20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134" y="2601753"/>
            <a:ext cx="163556" cy="262372"/>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62" y="2382425"/>
            <a:ext cx="163556" cy="262372"/>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369" y="3167649"/>
            <a:ext cx="163556" cy="262372"/>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795" y="3063845"/>
            <a:ext cx="163556" cy="262372"/>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928" y="3487432"/>
            <a:ext cx="163556" cy="262372"/>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738" y="2941626"/>
            <a:ext cx="163556" cy="262372"/>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870" y="3083937"/>
            <a:ext cx="163556" cy="262372"/>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54" y="3628069"/>
            <a:ext cx="163556" cy="262372"/>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002" y="3579515"/>
            <a:ext cx="163556" cy="262372"/>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408" y="4398512"/>
            <a:ext cx="760339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architecture for next gen apps </a:t>
            </a:r>
          </a:p>
        </p:txBody>
      </p:sp>
      <p:sp>
        <p:nvSpPr>
          <p:cNvPr id="120" name="Right Brace 119">
            <a:extLst>
              <a:ext uri="{FF2B5EF4-FFF2-40B4-BE49-F238E27FC236}">
                <a16:creationId xmlns:a16="http://schemas.microsoft.com/office/drawing/2014/main" id="{2B999B2A-9948-42E0-84F7-24A27A24B679}"/>
              </a:ext>
            </a:extLst>
          </p:cNvPr>
          <p:cNvSpPr/>
          <p:nvPr/>
        </p:nvSpPr>
        <p:spPr>
          <a:xfrm rot="5400000">
            <a:off x="9592663" y="4164359"/>
            <a:ext cx="245956" cy="4708877"/>
          </a:xfrm>
          <a:prstGeom prst="rightBrace">
            <a:avLst>
              <a:gd name="adj1" fmla="val 8333"/>
              <a:gd name="adj2" fmla="val 49410"/>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TextBox 120">
            <a:extLst>
              <a:ext uri="{FF2B5EF4-FFF2-40B4-BE49-F238E27FC236}">
                <a16:creationId xmlns:a16="http://schemas.microsoft.com/office/drawing/2014/main" id="{2814DC94-A821-45B7-B402-33A12549BCE4}"/>
              </a:ext>
            </a:extLst>
          </p:cNvPr>
          <p:cNvSpPr txBox="1"/>
          <p:nvPr/>
        </p:nvSpPr>
        <p:spPr>
          <a:xfrm>
            <a:off x="9207963" y="6521361"/>
            <a:ext cx="1019994" cy="627737"/>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i="0" u="none" strike="noStrike" kern="0" cap="none" spc="0" normalizeH="0" baseline="0" noProof="0">
                <a:ln>
                  <a:noFill/>
                </a:ln>
                <a:solidFill>
                  <a:srgbClr val="E7E6E6">
                    <a:lumMod val="75000"/>
                  </a:srgbClr>
                </a:solidFill>
                <a:effectLst/>
                <a:uLnTx/>
                <a:uFillTx/>
                <a:latin typeface="Segoe UI"/>
                <a:ea typeface="+mn-ea"/>
                <a:cs typeface="+mn-cs"/>
              </a:rPr>
              <a:t>PaaS</a:t>
            </a:r>
          </a:p>
        </p:txBody>
      </p:sp>
    </p:spTree>
    <p:extLst>
      <p:ext uri="{BB962C8B-B14F-4D97-AF65-F5344CB8AC3E}">
        <p14:creationId xmlns:p14="http://schemas.microsoft.com/office/powerpoint/2010/main" val="610234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88895E-6 1.98366E-6 L 4.88895E-6 0.04357 " pathEditMode="relative" rAng="0" ptsTypes="AA">
                                      <p:cBhvr>
                                        <p:cTn id="17" dur="500" spd="-100000" fill="hold"/>
                                        <p:tgtEl>
                                          <p:spTgt spid="72"/>
                                        </p:tgtEl>
                                        <p:attrNameLst>
                                          <p:attrName>ppt_x</p:attrName>
                                          <p:attrName>ppt_y</p:attrName>
                                        </p:attrNameLst>
                                      </p:cBhvr>
                                      <p:rCtr x="0" y="2179"/>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3.17079E-6 2.51021E-6 L 0.03677 2.51021E-6 " pathEditMode="relative" rAng="0" ptsTypes="AA">
                                      <p:cBhvr>
                                        <p:cTn id="73" dur="500" spd="-100000" fill="hold"/>
                                        <p:tgtEl>
                                          <p:spTgt spid="118"/>
                                        </p:tgtEl>
                                        <p:attrNameLst>
                                          <p:attrName>ppt_x</p:attrName>
                                          <p:attrName>ppt_y</p:attrName>
                                        </p:attrNameLst>
                                      </p:cBhvr>
                                      <p:rCtr x="1838" y="0"/>
                                    </p:animMotion>
                                  </p:childTnLst>
                                </p:cTn>
                              </p:par>
                              <p:par>
                                <p:cTn id="74" presetID="10" presetClass="entr" presetSubtype="0" fill="hold" grpId="0" nodeType="withEffect">
                                  <p:stCondLst>
                                    <p:cond delay="350"/>
                                  </p:stCondLst>
                                  <p:childTnLst>
                                    <p:set>
                                      <p:cBhvr>
                                        <p:cTn id="75" dur="1" fill="hold">
                                          <p:stCondLst>
                                            <p:cond delay="0"/>
                                          </p:stCondLst>
                                        </p:cTn>
                                        <p:tgtEl>
                                          <p:spTgt spid="121"/>
                                        </p:tgtEl>
                                        <p:attrNameLst>
                                          <p:attrName>style.visibility</p:attrName>
                                        </p:attrNameLst>
                                      </p:cBhvr>
                                      <p:to>
                                        <p:strVal val="visible"/>
                                      </p:to>
                                    </p:set>
                                    <p:animEffect transition="in" filter="fade">
                                      <p:cBhvr>
                                        <p:cTn id="76" dur="500"/>
                                        <p:tgtEl>
                                          <p:spTgt spid="121"/>
                                        </p:tgtEl>
                                      </p:cBhvr>
                                    </p:animEffect>
                                  </p:childTnLst>
                                </p:cTn>
                              </p:par>
                              <p:par>
                                <p:cTn id="77" presetID="10" presetClass="entr" presetSubtype="0" fill="hold" grpId="0" nodeType="withEffect">
                                  <p:stCondLst>
                                    <p:cond delay="35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P spid="120" grpId="0" animBg="1"/>
      <p:bldP spid="1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4641" y="295276"/>
            <a:ext cx="12161834" cy="779439"/>
          </a:xfrm>
        </p:spPr>
        <p:txBody>
          <a:bodyPr/>
          <a:lstStyle/>
          <a:p>
            <a:r>
              <a:rPr lang="en-US" noProof="0" dirty="0"/>
              <a:t>Azure Cloud App compute offerings</a:t>
            </a:r>
          </a:p>
        </p:txBody>
      </p:sp>
      <p:pic>
        <p:nvPicPr>
          <p:cNvPr id="37" name="Picture 36">
            <a:extLst>
              <a:ext uri="{FF2B5EF4-FFF2-40B4-BE49-F238E27FC236}">
                <a16:creationId xmlns:a16="http://schemas.microsoft.com/office/drawing/2014/main" id="{A41B1396-5E9A-4CD4-B88F-5E851168BF43}"/>
              </a:ext>
            </a:extLst>
          </p:cNvPr>
          <p:cNvPicPr>
            <a:picLocks noChangeAspect="1"/>
          </p:cNvPicPr>
          <p:nvPr/>
        </p:nvPicPr>
        <p:blipFill>
          <a:blip r:embed="rId3"/>
          <a:stretch>
            <a:fillRect/>
          </a:stretch>
        </p:blipFill>
        <p:spPr>
          <a:xfrm>
            <a:off x="711843" y="2323420"/>
            <a:ext cx="792217" cy="779439"/>
          </a:xfrm>
          <a:prstGeom prst="rect">
            <a:avLst/>
          </a:prstGeom>
        </p:spPr>
      </p:pic>
      <p:pic>
        <p:nvPicPr>
          <p:cNvPr id="39" name="Picture 38">
            <a:extLst>
              <a:ext uri="{FF2B5EF4-FFF2-40B4-BE49-F238E27FC236}">
                <a16:creationId xmlns:a16="http://schemas.microsoft.com/office/drawing/2014/main" id="{B5A6F4BE-7511-431A-BDDA-B51C92CE76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18236" y="2201963"/>
            <a:ext cx="1055256" cy="900896"/>
          </a:xfrm>
          <a:prstGeom prst="rect">
            <a:avLst/>
          </a:prstGeom>
        </p:spPr>
      </p:pic>
      <p:pic>
        <p:nvPicPr>
          <p:cNvPr id="40" name="Graphic 39">
            <a:extLst>
              <a:ext uri="{FF2B5EF4-FFF2-40B4-BE49-F238E27FC236}">
                <a16:creationId xmlns:a16="http://schemas.microsoft.com/office/drawing/2014/main" id="{0A70503B-90EF-468C-B18D-49F2734E2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7092" y="4336574"/>
            <a:ext cx="977717" cy="900896"/>
          </a:xfrm>
          <a:prstGeom prst="rect">
            <a:avLst/>
          </a:prstGeom>
        </p:spPr>
      </p:pic>
      <p:pic>
        <p:nvPicPr>
          <p:cNvPr id="42" name="Picture 12" descr="Image result for azure app service">
            <a:extLst>
              <a:ext uri="{FF2B5EF4-FFF2-40B4-BE49-F238E27FC236}">
                <a16:creationId xmlns:a16="http://schemas.microsoft.com/office/drawing/2014/main" id="{66CF6031-1580-4209-AC28-A91E6374EA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81" r="24265"/>
          <a:stretch/>
        </p:blipFill>
        <p:spPr bwMode="auto">
          <a:xfrm>
            <a:off x="1728329" y="4336574"/>
            <a:ext cx="792217" cy="7944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DD24E79-22F8-4DEE-8C7C-71814B186655}"/>
              </a:ext>
            </a:extLst>
          </p:cNvPr>
          <p:cNvSpPr/>
          <p:nvPr/>
        </p:nvSpPr>
        <p:spPr>
          <a:xfrm>
            <a:off x="1624131" y="2451529"/>
            <a:ext cx="4198265" cy="523220"/>
          </a:xfrm>
          <a:prstGeom prst="rect">
            <a:avLst/>
          </a:prstGeom>
        </p:spPr>
        <p:txBody>
          <a:bodyPr wrap="none">
            <a:spAutoFit/>
          </a:bodyPr>
          <a:lstStyle/>
          <a:p>
            <a:r>
              <a:rPr lang="en-US" sz="2800"/>
              <a:t>Azure Kubernetes Service</a:t>
            </a:r>
          </a:p>
        </p:txBody>
      </p:sp>
      <p:sp>
        <p:nvSpPr>
          <p:cNvPr id="47" name="Rectangle 46">
            <a:extLst>
              <a:ext uri="{FF2B5EF4-FFF2-40B4-BE49-F238E27FC236}">
                <a16:creationId xmlns:a16="http://schemas.microsoft.com/office/drawing/2014/main" id="{71425A19-6E7E-4372-ABCD-63A826ECF6FB}"/>
              </a:ext>
            </a:extLst>
          </p:cNvPr>
          <p:cNvSpPr/>
          <p:nvPr/>
        </p:nvSpPr>
        <p:spPr>
          <a:xfrm>
            <a:off x="7245286" y="2451529"/>
            <a:ext cx="3291286" cy="523220"/>
          </a:xfrm>
          <a:prstGeom prst="rect">
            <a:avLst/>
          </a:prstGeom>
        </p:spPr>
        <p:txBody>
          <a:bodyPr wrap="none">
            <a:spAutoFit/>
          </a:bodyPr>
          <a:lstStyle/>
          <a:p>
            <a:r>
              <a:rPr lang="en-US" sz="2800"/>
              <a:t>Container Instances</a:t>
            </a:r>
          </a:p>
        </p:txBody>
      </p:sp>
      <p:sp>
        <p:nvSpPr>
          <p:cNvPr id="48" name="Rectangle 47">
            <a:extLst>
              <a:ext uri="{FF2B5EF4-FFF2-40B4-BE49-F238E27FC236}">
                <a16:creationId xmlns:a16="http://schemas.microsoft.com/office/drawing/2014/main" id="{46C808B5-B498-48B2-86FC-8A54FE3D4CC5}"/>
              </a:ext>
            </a:extLst>
          </p:cNvPr>
          <p:cNvSpPr/>
          <p:nvPr/>
        </p:nvSpPr>
        <p:spPr>
          <a:xfrm>
            <a:off x="2640618" y="4472178"/>
            <a:ext cx="2217210" cy="523220"/>
          </a:xfrm>
          <a:prstGeom prst="rect">
            <a:avLst/>
          </a:prstGeom>
        </p:spPr>
        <p:txBody>
          <a:bodyPr wrap="none">
            <a:spAutoFit/>
          </a:bodyPr>
          <a:lstStyle/>
          <a:p>
            <a:r>
              <a:rPr lang="en-US" sz="2800"/>
              <a:t>App Services</a:t>
            </a:r>
          </a:p>
        </p:txBody>
      </p:sp>
      <p:sp>
        <p:nvSpPr>
          <p:cNvPr id="53" name="Rectangle 52">
            <a:extLst>
              <a:ext uri="{FF2B5EF4-FFF2-40B4-BE49-F238E27FC236}">
                <a16:creationId xmlns:a16="http://schemas.microsoft.com/office/drawing/2014/main" id="{70BB42C9-E8F9-45B7-B5CD-78439841E8E8}"/>
              </a:ext>
            </a:extLst>
          </p:cNvPr>
          <p:cNvSpPr/>
          <p:nvPr/>
        </p:nvSpPr>
        <p:spPr>
          <a:xfrm>
            <a:off x="7883579" y="4525412"/>
            <a:ext cx="1705916" cy="523220"/>
          </a:xfrm>
          <a:prstGeom prst="rect">
            <a:avLst/>
          </a:prstGeom>
        </p:spPr>
        <p:txBody>
          <a:bodyPr wrap="none">
            <a:spAutoFit/>
          </a:bodyPr>
          <a:lstStyle/>
          <a:p>
            <a:r>
              <a:rPr lang="en-US" sz="2800"/>
              <a:t>Functions</a:t>
            </a:r>
          </a:p>
        </p:txBody>
      </p:sp>
      <p:sp>
        <p:nvSpPr>
          <p:cNvPr id="12" name="Rectangle 11">
            <a:extLst>
              <a:ext uri="{FF2B5EF4-FFF2-40B4-BE49-F238E27FC236}">
                <a16:creationId xmlns:a16="http://schemas.microsoft.com/office/drawing/2014/main" id="{DABE4562-458F-40D0-8C39-A5188548592D}"/>
              </a:ext>
            </a:extLst>
          </p:cNvPr>
          <p:cNvSpPr/>
          <p:nvPr/>
        </p:nvSpPr>
        <p:spPr>
          <a:xfrm>
            <a:off x="5307371" y="5887237"/>
            <a:ext cx="1200457" cy="523220"/>
          </a:xfrm>
          <a:prstGeom prst="rect">
            <a:avLst/>
          </a:prstGeom>
        </p:spPr>
        <p:txBody>
          <a:bodyPr wrap="none">
            <a:spAutoFit/>
          </a:bodyPr>
          <a:lstStyle/>
          <a:p>
            <a:r>
              <a:rPr lang="en-US" sz="2800"/>
              <a:t>Events</a:t>
            </a:r>
          </a:p>
        </p:txBody>
      </p:sp>
      <p:pic>
        <p:nvPicPr>
          <p:cNvPr id="6" name="Picture 5">
            <a:extLst>
              <a:ext uri="{FF2B5EF4-FFF2-40B4-BE49-F238E27FC236}">
                <a16:creationId xmlns:a16="http://schemas.microsoft.com/office/drawing/2014/main" id="{1BCE3280-DF4F-483E-B97C-802A4C10F3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8604" y="5603874"/>
            <a:ext cx="1095375" cy="1095375"/>
          </a:xfrm>
          <a:prstGeom prst="rect">
            <a:avLst/>
          </a:prstGeom>
        </p:spPr>
      </p:pic>
    </p:spTree>
    <p:extLst>
      <p:ext uri="{BB962C8B-B14F-4D97-AF65-F5344CB8AC3E}">
        <p14:creationId xmlns:p14="http://schemas.microsoft.com/office/powerpoint/2010/main" val="1072505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Kubernetes Service (AKS)</a:t>
            </a:r>
          </a:p>
        </p:txBody>
      </p:sp>
      <p:sp>
        <p:nvSpPr>
          <p:cNvPr id="7" name="Rectangle 6"/>
          <p:cNvSpPr/>
          <p:nvPr/>
        </p:nvSpPr>
        <p:spPr>
          <a:xfrm>
            <a:off x="656426" y="4106777"/>
            <a:ext cx="11352190" cy="2071763"/>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Use the full Kubernetes ecosystem (100% upstream)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Deeply integrated with Azure Dev Tools and services</a:t>
            </a:r>
          </a:p>
        </p:txBody>
      </p:sp>
      <p:pic>
        <p:nvPicPr>
          <p:cNvPr id="4" name="Picture 3">
            <a:extLst>
              <a:ext uri="{FF2B5EF4-FFF2-40B4-BE49-F238E27FC236}">
                <a16:creationId xmlns:a16="http://schemas.microsoft.com/office/drawing/2014/main" id="{FE172E43-3131-4736-9FE9-2BFB6D963E7E}"/>
              </a:ext>
            </a:extLst>
          </p:cNvPr>
          <p:cNvPicPr>
            <a:picLocks noChangeAspect="1"/>
          </p:cNvPicPr>
          <p:nvPr/>
        </p:nvPicPr>
        <p:blipFill>
          <a:blip r:embed="rId3"/>
          <a:stretch>
            <a:fillRect/>
          </a:stretch>
        </p:blipFill>
        <p:spPr>
          <a:xfrm>
            <a:off x="656426" y="560783"/>
            <a:ext cx="1771399" cy="1742828"/>
          </a:xfrm>
          <a:prstGeom prst="rect">
            <a:avLst/>
          </a:prstGeom>
        </p:spPr>
      </p:pic>
    </p:spTree>
    <p:extLst>
      <p:ext uri="{BB962C8B-B14F-4D97-AF65-F5344CB8AC3E}">
        <p14:creationId xmlns:p14="http://schemas.microsoft.com/office/powerpoint/2010/main" val="2438824277"/>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4">
            <a:extLst>
              <a:ext uri="{FF2B5EF4-FFF2-40B4-BE49-F238E27FC236}">
                <a16:creationId xmlns:a16="http://schemas.microsoft.com/office/drawing/2014/main" id="{BDAF067C-7B9C-4107-AC02-88136DC0CEC7}"/>
              </a:ext>
            </a:extLst>
          </p:cNvPr>
          <p:cNvSpPr txBox="1">
            <a:spLocks/>
          </p:cNvSpPr>
          <p:nvPr/>
        </p:nvSpPr>
        <p:spPr>
          <a:xfrm>
            <a:off x="1465052" y="310167"/>
            <a:ext cx="8819358" cy="871379"/>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5294"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4799" spc="-102">
                <a:solidFill>
                  <a:srgbClr val="505050"/>
                </a:solidFill>
                <a:latin typeface="Segoe UI Light"/>
              </a:rPr>
              <a:t>Azure Kubernetes Service (AKS)</a:t>
            </a:r>
          </a:p>
        </p:txBody>
      </p:sp>
      <p:sp>
        <p:nvSpPr>
          <p:cNvPr id="122" name="TextBox 121">
            <a:extLst>
              <a:ext uri="{FF2B5EF4-FFF2-40B4-BE49-F238E27FC236}">
                <a16:creationId xmlns:a16="http://schemas.microsoft.com/office/drawing/2014/main" id="{92716463-FD51-4AE3-A607-18CE5AF8D002}"/>
              </a:ext>
            </a:extLst>
          </p:cNvPr>
          <p:cNvSpPr txBox="1"/>
          <p:nvPr/>
        </p:nvSpPr>
        <p:spPr>
          <a:xfrm>
            <a:off x="2311930" y="1122903"/>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a:solidFill>
                  <a:srgbClr val="0072C6"/>
                </a:solidFill>
                <a:latin typeface="Segoe UI"/>
                <a:cs typeface="Segoe UI Semibold" panose="020B0702040204020203" pitchFamily="34" charset="0"/>
              </a:rPr>
              <a:t>A fully managed Kubernetes cluster</a:t>
            </a:r>
          </a:p>
        </p:txBody>
      </p:sp>
      <p:sp>
        <p:nvSpPr>
          <p:cNvPr id="123" name="Freeform 5">
            <a:extLst>
              <a:ext uri="{FF2B5EF4-FFF2-40B4-BE49-F238E27FC236}">
                <a16:creationId xmlns:a16="http://schemas.microsoft.com/office/drawing/2014/main" id="{643F9D75-6959-44E1-979B-F645F4CB982D}"/>
              </a:ext>
            </a:extLst>
          </p:cNvPr>
          <p:cNvSpPr>
            <a:spLocks/>
          </p:cNvSpPr>
          <p:nvPr/>
        </p:nvSpPr>
        <p:spPr bwMode="auto">
          <a:xfrm>
            <a:off x="4812047" y="1890357"/>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solidFill>
                <a:srgbClr val="FFFFFF"/>
              </a:solidFill>
              <a:latin typeface="Segoe UI"/>
              <a:cs typeface="Segoe UI" pitchFamily="34" charset="0"/>
            </a:endParaRPr>
          </a:p>
        </p:txBody>
      </p:sp>
      <p:pic>
        <p:nvPicPr>
          <p:cNvPr id="124" name="Picture 123">
            <a:extLst>
              <a:ext uri="{FF2B5EF4-FFF2-40B4-BE49-F238E27FC236}">
                <a16:creationId xmlns:a16="http://schemas.microsoft.com/office/drawing/2014/main" id="{371AAD4E-26DF-4DAE-866B-371CB542F8E2}"/>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5235923" y="2382288"/>
            <a:ext cx="1277605" cy="512238"/>
          </a:xfrm>
          <a:prstGeom prst="rect">
            <a:avLst/>
          </a:prstGeom>
        </p:spPr>
      </p:pic>
      <p:sp>
        <p:nvSpPr>
          <p:cNvPr id="125" name="TextBox 124">
            <a:extLst>
              <a:ext uri="{FF2B5EF4-FFF2-40B4-BE49-F238E27FC236}">
                <a16:creationId xmlns:a16="http://schemas.microsoft.com/office/drawing/2014/main" id="{3D8FAB37-A1F9-4D94-AB6F-CE831F6E72BA}"/>
              </a:ext>
            </a:extLst>
          </p:cNvPr>
          <p:cNvSpPr txBox="1"/>
          <p:nvPr/>
        </p:nvSpPr>
        <p:spPr>
          <a:xfrm>
            <a:off x="5122350" y="2885001"/>
            <a:ext cx="1504751"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Managed</a:t>
            </a:r>
          </a:p>
        </p:txBody>
      </p:sp>
      <p:pic>
        <p:nvPicPr>
          <p:cNvPr id="126" name="Picture 125">
            <a:extLst>
              <a:ext uri="{FF2B5EF4-FFF2-40B4-BE49-F238E27FC236}">
                <a16:creationId xmlns:a16="http://schemas.microsoft.com/office/drawing/2014/main" id="{5E93C5EE-94EB-4029-B223-EAD35EBAADF0}"/>
              </a:ext>
            </a:extLst>
          </p:cNvPr>
          <p:cNvPicPr>
            <a:picLocks noChangeAspect="1"/>
          </p:cNvPicPr>
          <p:nvPr/>
        </p:nvPicPr>
        <p:blipFill>
          <a:blip r:embed="rId4"/>
          <a:stretch>
            <a:fillRect/>
          </a:stretch>
        </p:blipFill>
        <p:spPr>
          <a:xfrm>
            <a:off x="5542570" y="3672242"/>
            <a:ext cx="664312" cy="664312"/>
          </a:xfrm>
          <a:prstGeom prst="rect">
            <a:avLst/>
          </a:prstGeom>
        </p:spPr>
      </p:pic>
      <p:sp>
        <p:nvSpPr>
          <p:cNvPr id="127" name="Rectangle: Rounded Corners 126">
            <a:extLst>
              <a:ext uri="{FF2B5EF4-FFF2-40B4-BE49-F238E27FC236}">
                <a16:creationId xmlns:a16="http://schemas.microsoft.com/office/drawing/2014/main" id="{0B4050B6-2DD8-44A5-8568-DEA849AEA4D7}"/>
              </a:ext>
            </a:extLst>
          </p:cNvPr>
          <p:cNvSpPr/>
          <p:nvPr/>
        </p:nvSpPr>
        <p:spPr bwMode="auto">
          <a:xfrm>
            <a:off x="3949372" y="5336946"/>
            <a:ext cx="3850718" cy="1088872"/>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Azure infrastructure services</a:t>
            </a:r>
          </a:p>
        </p:txBody>
      </p:sp>
      <p:sp>
        <p:nvSpPr>
          <p:cNvPr id="128" name="Rectangle: Rounded Corners 127">
            <a:extLst>
              <a:ext uri="{FF2B5EF4-FFF2-40B4-BE49-F238E27FC236}">
                <a16:creationId xmlns:a16="http://schemas.microsoft.com/office/drawing/2014/main" id="{0F6D5686-5387-45D5-BECF-4B212E2B732B}"/>
              </a:ext>
            </a:extLst>
          </p:cNvPr>
          <p:cNvSpPr/>
          <p:nvPr/>
        </p:nvSpPr>
        <p:spPr bwMode="auto">
          <a:xfrm>
            <a:off x="3949376" y="4793708"/>
            <a:ext cx="3850711" cy="423764"/>
          </a:xfrm>
          <a:prstGeom prst="roundRect">
            <a:avLst>
              <a:gd name="adj" fmla="val 3125"/>
            </a:avLst>
          </a:prstGeom>
          <a:solidFill>
            <a:srgbClr val="00B0F0">
              <a:alpha val="10000"/>
            </a:srgbClr>
          </a:solidFill>
          <a:ln w="12700" cap="flat" cmpd="sng" algn="ctr">
            <a:solidFill>
              <a:srgbClr val="00B0F0">
                <a:alpha val="8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cs typeface="Segoe UI" pitchFamily="34" charset="0"/>
              </a:rPr>
              <a:t>Docker</a:t>
            </a:r>
          </a:p>
        </p:txBody>
      </p:sp>
      <p:cxnSp>
        <p:nvCxnSpPr>
          <p:cNvPr id="129" name="Straight Arrow Connector 128">
            <a:extLst>
              <a:ext uri="{FF2B5EF4-FFF2-40B4-BE49-F238E27FC236}">
                <a16:creationId xmlns:a16="http://schemas.microsoft.com/office/drawing/2014/main" id="{B4A38051-5AF1-450A-9854-52A6C6A193FC}"/>
              </a:ext>
            </a:extLst>
          </p:cNvPr>
          <p:cNvCxnSpPr>
            <a:cxnSpLocks/>
          </p:cNvCxnSpPr>
          <p:nvPr/>
        </p:nvCxnSpPr>
        <p:spPr>
          <a:xfrm>
            <a:off x="5874725" y="3215088"/>
            <a:ext cx="0" cy="387528"/>
          </a:xfrm>
          <a:prstGeom prst="straightConnector1">
            <a:avLst/>
          </a:prstGeom>
          <a:noFill/>
          <a:ln w="12700" cap="flat" cmpd="sng" algn="ctr">
            <a:solidFill>
              <a:srgbClr val="D2D2D2"/>
            </a:solidFill>
            <a:prstDash val="solid"/>
            <a:headEnd type="none"/>
            <a:tailEnd type="triangle"/>
          </a:ln>
          <a:effectLst/>
        </p:spPr>
      </p:cxnSp>
      <p:sp>
        <p:nvSpPr>
          <p:cNvPr id="130" name="TextBox 129">
            <a:extLst>
              <a:ext uri="{FF2B5EF4-FFF2-40B4-BE49-F238E27FC236}">
                <a16:creationId xmlns:a16="http://schemas.microsoft.com/office/drawing/2014/main" id="{BED3C270-0120-475C-9B62-328EB04D0327}"/>
              </a:ext>
            </a:extLst>
          </p:cNvPr>
          <p:cNvSpPr txBox="1"/>
          <p:nvPr/>
        </p:nvSpPr>
        <p:spPr>
          <a:xfrm>
            <a:off x="5122350" y="4376270"/>
            <a:ext cx="1504751"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Kubernetes</a:t>
            </a:r>
          </a:p>
        </p:txBody>
      </p:sp>
      <p:grpSp>
        <p:nvGrpSpPr>
          <p:cNvPr id="131" name="Group 130">
            <a:extLst>
              <a:ext uri="{FF2B5EF4-FFF2-40B4-BE49-F238E27FC236}">
                <a16:creationId xmlns:a16="http://schemas.microsoft.com/office/drawing/2014/main" id="{F52D1534-701B-40BD-B6DB-6E8900191C05}"/>
              </a:ext>
            </a:extLst>
          </p:cNvPr>
          <p:cNvGrpSpPr/>
          <p:nvPr/>
        </p:nvGrpSpPr>
        <p:grpSpPr>
          <a:xfrm>
            <a:off x="7934968" y="1890356"/>
            <a:ext cx="204407" cy="2670554"/>
            <a:chOff x="8730675" y="2095592"/>
            <a:chExt cx="204436" cy="2670933"/>
          </a:xfrm>
        </p:grpSpPr>
        <p:sp>
          <p:nvSpPr>
            <p:cNvPr id="132" name="Left Bracket 131">
              <a:extLst>
                <a:ext uri="{FF2B5EF4-FFF2-40B4-BE49-F238E27FC236}">
                  <a16:creationId xmlns:a16="http://schemas.microsoft.com/office/drawing/2014/main" id="{AA7A8328-CF62-46D7-81B2-C128C5F49F62}"/>
                </a:ext>
              </a:extLst>
            </p:cNvPr>
            <p:cNvSpPr/>
            <p:nvPr/>
          </p:nvSpPr>
          <p:spPr>
            <a:xfrm flipH="1">
              <a:off x="8730675" y="2095592"/>
              <a:ext cx="85309" cy="2670933"/>
            </a:xfrm>
            <a:prstGeom prst="leftBracket">
              <a:avLst>
                <a:gd name="adj" fmla="val 8651"/>
              </a:avLst>
            </a:prstGeom>
            <a:noFill/>
            <a:ln w="12700" cap="flat" cmpd="sng" algn="ctr">
              <a:solidFill>
                <a:srgbClr val="D2D2D2"/>
              </a:solidFill>
              <a:prstDash val="solid"/>
              <a:headEnd type="none"/>
              <a:tailEnd type="none"/>
            </a:ln>
            <a:effectLst/>
          </p:spPr>
          <p:txBody>
            <a:bodyPr rtlCol="0" anchor="ctr"/>
            <a:lstStyle/>
            <a:p>
              <a:pPr algn="ctr" defTabSz="932563">
                <a:defRPr/>
              </a:pPr>
              <a:endParaRPr lang="en-US" sz="1800" kern="0">
                <a:solidFill>
                  <a:srgbClr val="505050"/>
                </a:solidFill>
                <a:latin typeface="Segoe UI"/>
              </a:endParaRPr>
            </a:p>
          </p:txBody>
        </p:sp>
        <p:cxnSp>
          <p:nvCxnSpPr>
            <p:cNvPr id="133" name="Straight Connector 132">
              <a:extLst>
                <a:ext uri="{FF2B5EF4-FFF2-40B4-BE49-F238E27FC236}">
                  <a16:creationId xmlns:a16="http://schemas.microsoft.com/office/drawing/2014/main" id="{11DAF06F-8051-4523-8956-CB91A00A580B}"/>
                </a:ext>
              </a:extLst>
            </p:cNvPr>
            <p:cNvCxnSpPr>
              <a:cxnSpLocks/>
            </p:cNvCxnSpPr>
            <p:nvPr/>
          </p:nvCxnSpPr>
          <p:spPr>
            <a:xfrm flipH="1">
              <a:off x="8815985" y="2840572"/>
              <a:ext cx="119126" cy="0"/>
            </a:xfrm>
            <a:prstGeom prst="line">
              <a:avLst/>
            </a:prstGeom>
            <a:noFill/>
            <a:ln w="12700" cap="flat" cmpd="sng" algn="ctr">
              <a:solidFill>
                <a:srgbClr val="D2D2D2"/>
              </a:solidFill>
              <a:prstDash val="solid"/>
              <a:headEnd type="none"/>
              <a:tailEnd type="none"/>
            </a:ln>
            <a:effectLst/>
          </p:spPr>
        </p:cxnSp>
      </p:grpSp>
      <p:sp>
        <p:nvSpPr>
          <p:cNvPr id="134" name="TextBox 133">
            <a:extLst>
              <a:ext uri="{FF2B5EF4-FFF2-40B4-BE49-F238E27FC236}">
                <a16:creationId xmlns:a16="http://schemas.microsoft.com/office/drawing/2014/main" id="{739E05BF-90A8-4641-B7CA-2E9B5F2BD77F}"/>
              </a:ext>
            </a:extLst>
          </p:cNvPr>
          <p:cNvSpPr txBox="1"/>
          <p:nvPr/>
        </p:nvSpPr>
        <p:spPr>
          <a:xfrm>
            <a:off x="8269617" y="2523023"/>
            <a:ext cx="2258455" cy="1254960"/>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Cost savings</a:t>
            </a:r>
          </a:p>
        </p:txBody>
      </p:sp>
      <p:grpSp>
        <p:nvGrpSpPr>
          <p:cNvPr id="135" name="Group 134">
            <a:extLst>
              <a:ext uri="{FF2B5EF4-FFF2-40B4-BE49-F238E27FC236}">
                <a16:creationId xmlns:a16="http://schemas.microsoft.com/office/drawing/2014/main" id="{292E1D34-0DB2-45D1-BF01-53F2FEEF9489}"/>
              </a:ext>
            </a:extLst>
          </p:cNvPr>
          <p:cNvGrpSpPr/>
          <p:nvPr/>
        </p:nvGrpSpPr>
        <p:grpSpPr>
          <a:xfrm>
            <a:off x="1914043" y="2826723"/>
            <a:ext cx="375632" cy="623671"/>
            <a:chOff x="3970338" y="2971801"/>
            <a:chExt cx="584200" cy="969962"/>
          </a:xfrm>
        </p:grpSpPr>
        <p:sp>
          <p:nvSpPr>
            <p:cNvPr id="136" name="Freeform 9">
              <a:extLst>
                <a:ext uri="{FF2B5EF4-FFF2-40B4-BE49-F238E27FC236}">
                  <a16:creationId xmlns:a16="http://schemas.microsoft.com/office/drawing/2014/main" id="{FCB48C95-FFAD-4979-905B-05508CADF037}"/>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7" name="Oval 12">
              <a:extLst>
                <a:ext uri="{FF2B5EF4-FFF2-40B4-BE49-F238E27FC236}">
                  <a16:creationId xmlns:a16="http://schemas.microsoft.com/office/drawing/2014/main" id="{C224E567-BE28-4394-A463-2C5DB9DB64FE}"/>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8" name="Line 13">
              <a:extLst>
                <a:ext uri="{FF2B5EF4-FFF2-40B4-BE49-F238E27FC236}">
                  <a16:creationId xmlns:a16="http://schemas.microsoft.com/office/drawing/2014/main" id="{D41DBDF8-504C-4329-9C8E-E3A66BC6B6EA}"/>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9" name="Freeform 14">
              <a:extLst>
                <a:ext uri="{FF2B5EF4-FFF2-40B4-BE49-F238E27FC236}">
                  <a16:creationId xmlns:a16="http://schemas.microsoft.com/office/drawing/2014/main" id="{C4B54FF0-6606-4959-AB34-8DED043DAAD9}"/>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140" name="TextBox 139">
            <a:extLst>
              <a:ext uri="{FF2B5EF4-FFF2-40B4-BE49-F238E27FC236}">
                <a16:creationId xmlns:a16="http://schemas.microsoft.com/office/drawing/2014/main" id="{628D1782-A1D1-4EC8-B076-DF360D999A90}"/>
              </a:ext>
            </a:extLst>
          </p:cNvPr>
          <p:cNvSpPr txBox="1"/>
          <p:nvPr/>
        </p:nvSpPr>
        <p:spPr>
          <a:xfrm>
            <a:off x="1523561" y="3533521"/>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 architect</a:t>
            </a:r>
          </a:p>
        </p:txBody>
      </p:sp>
      <p:sp>
        <p:nvSpPr>
          <p:cNvPr id="141" name="TextBox 140">
            <a:extLst>
              <a:ext uri="{FF2B5EF4-FFF2-40B4-BE49-F238E27FC236}">
                <a16:creationId xmlns:a16="http://schemas.microsoft.com/office/drawing/2014/main" id="{81E67547-53DC-4283-9959-2E7C4CF566F1}"/>
              </a:ext>
            </a:extLst>
          </p:cNvPr>
          <p:cNvSpPr txBox="1"/>
          <p:nvPr/>
        </p:nvSpPr>
        <p:spPr>
          <a:xfrm>
            <a:off x="1523561" y="4858019"/>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Infrastructure architect</a:t>
            </a:r>
          </a:p>
        </p:txBody>
      </p:sp>
      <p:grpSp>
        <p:nvGrpSpPr>
          <p:cNvPr id="142" name="Group 141">
            <a:extLst>
              <a:ext uri="{FF2B5EF4-FFF2-40B4-BE49-F238E27FC236}">
                <a16:creationId xmlns:a16="http://schemas.microsoft.com/office/drawing/2014/main" id="{D9819E8A-E7E8-45CB-933F-F7E7DC1D8089}"/>
              </a:ext>
            </a:extLst>
          </p:cNvPr>
          <p:cNvGrpSpPr/>
          <p:nvPr/>
        </p:nvGrpSpPr>
        <p:grpSpPr>
          <a:xfrm>
            <a:off x="2652300" y="3137025"/>
            <a:ext cx="2785515" cy="1324316"/>
            <a:chOff x="3575770" y="3342437"/>
            <a:chExt cx="3272289" cy="1324504"/>
          </a:xfrm>
        </p:grpSpPr>
        <p:cxnSp>
          <p:nvCxnSpPr>
            <p:cNvPr id="143" name="Connector: Elbow 142">
              <a:extLst>
                <a:ext uri="{FF2B5EF4-FFF2-40B4-BE49-F238E27FC236}">
                  <a16:creationId xmlns:a16="http://schemas.microsoft.com/office/drawing/2014/main" id="{FACFA687-A475-4FB9-A24D-32E33F23F211}"/>
                </a:ext>
              </a:extLst>
            </p:cNvPr>
            <p:cNvCxnSpPr>
              <a:cxnSpLocks/>
            </p:cNvCxnSpPr>
            <p:nvPr/>
          </p:nvCxnSpPr>
          <p:spPr>
            <a:xfrm flipV="1">
              <a:off x="3575770" y="4303884"/>
              <a:ext cx="3272289" cy="363057"/>
            </a:xfrm>
            <a:prstGeom prst="bentConnector3">
              <a:avLst>
                <a:gd name="adj1" fmla="val 16734"/>
              </a:avLst>
            </a:prstGeom>
            <a:noFill/>
            <a:ln w="12700" cap="flat" cmpd="sng" algn="ctr">
              <a:solidFill>
                <a:srgbClr val="D2D2D2"/>
              </a:solidFill>
              <a:prstDash val="solid"/>
              <a:headEnd type="none"/>
              <a:tailEnd type="triangle"/>
            </a:ln>
            <a:effectLst/>
          </p:spPr>
        </p:cxnSp>
        <p:cxnSp>
          <p:nvCxnSpPr>
            <p:cNvPr id="144" name="Connector: Elbow 143">
              <a:extLst>
                <a:ext uri="{FF2B5EF4-FFF2-40B4-BE49-F238E27FC236}">
                  <a16:creationId xmlns:a16="http://schemas.microsoft.com/office/drawing/2014/main" id="{868F5CA0-3B20-4FE8-A674-A1DF2303088D}"/>
                </a:ext>
              </a:extLst>
            </p:cNvPr>
            <p:cNvCxnSpPr>
              <a:cxnSpLocks/>
            </p:cNvCxnSpPr>
            <p:nvPr/>
          </p:nvCxnSpPr>
          <p:spPr>
            <a:xfrm>
              <a:off x="3575770" y="3342437"/>
              <a:ext cx="3272289" cy="773545"/>
            </a:xfrm>
            <a:prstGeom prst="bentConnector3">
              <a:avLst>
                <a:gd name="adj1" fmla="val 16512"/>
              </a:avLst>
            </a:prstGeom>
            <a:noFill/>
            <a:ln w="12700" cap="flat" cmpd="sng" algn="ctr">
              <a:solidFill>
                <a:srgbClr val="D2D2D2"/>
              </a:solidFill>
              <a:prstDash val="solid"/>
              <a:headEnd type="none"/>
              <a:tailEnd type="triangle"/>
            </a:ln>
            <a:effectLst/>
          </p:spPr>
        </p:cxnSp>
      </p:grpSp>
      <p:sp>
        <p:nvSpPr>
          <p:cNvPr id="145" name="TextBox 144">
            <a:extLst>
              <a:ext uri="{FF2B5EF4-FFF2-40B4-BE49-F238E27FC236}">
                <a16:creationId xmlns:a16="http://schemas.microsoft.com/office/drawing/2014/main" id="{91FE5847-8B1A-4ABE-839B-AE4755F6BEAC}"/>
              </a:ext>
            </a:extLst>
          </p:cNvPr>
          <p:cNvSpPr txBox="1"/>
          <p:nvPr/>
        </p:nvSpPr>
        <p:spPr>
          <a:xfrm>
            <a:off x="3668262" y="3647267"/>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Applications</a:t>
            </a:r>
          </a:p>
        </p:txBody>
      </p:sp>
      <p:sp>
        <p:nvSpPr>
          <p:cNvPr id="146" name="TextBox 145">
            <a:extLst>
              <a:ext uri="{FF2B5EF4-FFF2-40B4-BE49-F238E27FC236}">
                <a16:creationId xmlns:a16="http://schemas.microsoft.com/office/drawing/2014/main" id="{103F9E40-D805-45AB-ACE8-BD965D4699CC}"/>
              </a:ext>
            </a:extLst>
          </p:cNvPr>
          <p:cNvSpPr txBox="1"/>
          <p:nvPr/>
        </p:nvSpPr>
        <p:spPr>
          <a:xfrm>
            <a:off x="3668262" y="417510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Operations</a:t>
            </a:r>
          </a:p>
        </p:txBody>
      </p:sp>
      <p:grpSp>
        <p:nvGrpSpPr>
          <p:cNvPr id="147" name="Group 146">
            <a:extLst>
              <a:ext uri="{FF2B5EF4-FFF2-40B4-BE49-F238E27FC236}">
                <a16:creationId xmlns:a16="http://schemas.microsoft.com/office/drawing/2014/main" id="{B259B4A1-1EF5-4716-A2BC-347C7B671616}"/>
              </a:ext>
            </a:extLst>
          </p:cNvPr>
          <p:cNvGrpSpPr/>
          <p:nvPr/>
        </p:nvGrpSpPr>
        <p:grpSpPr>
          <a:xfrm>
            <a:off x="4818246" y="5792145"/>
            <a:ext cx="454684" cy="472778"/>
            <a:chOff x="4680680" y="-1131468"/>
            <a:chExt cx="933450" cy="970598"/>
          </a:xfrm>
        </p:grpSpPr>
        <p:sp>
          <p:nvSpPr>
            <p:cNvPr id="148" name="Freeform: Shape 147">
              <a:extLst>
                <a:ext uri="{FF2B5EF4-FFF2-40B4-BE49-F238E27FC236}">
                  <a16:creationId xmlns:a16="http://schemas.microsoft.com/office/drawing/2014/main" id="{4A43C781-BEFF-4B99-A430-A84AD17D8BC5}"/>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49" name="Freeform: Shape 148">
              <a:extLst>
                <a:ext uri="{FF2B5EF4-FFF2-40B4-BE49-F238E27FC236}">
                  <a16:creationId xmlns:a16="http://schemas.microsoft.com/office/drawing/2014/main" id="{EB816CDC-211C-41A3-B559-7AE54FE2418D}"/>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0" name="Freeform: Shape 149">
              <a:extLst>
                <a:ext uri="{FF2B5EF4-FFF2-40B4-BE49-F238E27FC236}">
                  <a16:creationId xmlns:a16="http://schemas.microsoft.com/office/drawing/2014/main" id="{D30AFC18-2A03-4325-BA0C-894D59C92C09}"/>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1" name="Freeform: Shape 150">
              <a:extLst>
                <a:ext uri="{FF2B5EF4-FFF2-40B4-BE49-F238E27FC236}">
                  <a16:creationId xmlns:a16="http://schemas.microsoft.com/office/drawing/2014/main" id="{E62130C5-DDFD-4642-AA83-A9E2E46A81A6}"/>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2" name="Freeform: Shape 151">
              <a:extLst>
                <a:ext uri="{FF2B5EF4-FFF2-40B4-BE49-F238E27FC236}">
                  <a16:creationId xmlns:a16="http://schemas.microsoft.com/office/drawing/2014/main" id="{00CF5386-B8BB-419D-A8EB-F8572F3FC018}"/>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3" name="Freeform: Shape 152">
              <a:extLst>
                <a:ext uri="{FF2B5EF4-FFF2-40B4-BE49-F238E27FC236}">
                  <a16:creationId xmlns:a16="http://schemas.microsoft.com/office/drawing/2014/main" id="{7A07F20F-9CC5-43B1-A21A-339FB82CE613}"/>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4" name="Freeform: Shape 153">
              <a:extLst>
                <a:ext uri="{FF2B5EF4-FFF2-40B4-BE49-F238E27FC236}">
                  <a16:creationId xmlns:a16="http://schemas.microsoft.com/office/drawing/2014/main" id="{02654C83-FE8C-439D-A967-5030F04BE106}"/>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5" name="Freeform: Shape 154">
              <a:extLst>
                <a:ext uri="{FF2B5EF4-FFF2-40B4-BE49-F238E27FC236}">
                  <a16:creationId xmlns:a16="http://schemas.microsoft.com/office/drawing/2014/main" id="{719F01A3-42AB-446F-8ACA-B6C347F14EDF}"/>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6" name="Freeform: Shape 155">
              <a:extLst>
                <a:ext uri="{FF2B5EF4-FFF2-40B4-BE49-F238E27FC236}">
                  <a16:creationId xmlns:a16="http://schemas.microsoft.com/office/drawing/2014/main" id="{1B4B9773-8E3D-417D-84E3-CF68EACAA0B6}"/>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7" name="Freeform: Shape 156">
              <a:extLst>
                <a:ext uri="{FF2B5EF4-FFF2-40B4-BE49-F238E27FC236}">
                  <a16:creationId xmlns:a16="http://schemas.microsoft.com/office/drawing/2014/main" id="{252FD061-6263-415A-8445-93B66F7CA69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8" name="Freeform: Shape 157">
              <a:extLst>
                <a:ext uri="{FF2B5EF4-FFF2-40B4-BE49-F238E27FC236}">
                  <a16:creationId xmlns:a16="http://schemas.microsoft.com/office/drawing/2014/main" id="{9903780E-3E48-4BD0-9AE7-84BFDC0E159E}"/>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9" name="Freeform: Shape 158">
              <a:extLst>
                <a:ext uri="{FF2B5EF4-FFF2-40B4-BE49-F238E27FC236}">
                  <a16:creationId xmlns:a16="http://schemas.microsoft.com/office/drawing/2014/main" id="{A053A16D-B5F4-4340-8401-8AE97E1E38E0}"/>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0" name="Freeform: Shape 159">
              <a:extLst>
                <a:ext uri="{FF2B5EF4-FFF2-40B4-BE49-F238E27FC236}">
                  <a16:creationId xmlns:a16="http://schemas.microsoft.com/office/drawing/2014/main" id="{295EE4AE-63FC-4459-B743-491552392B5E}"/>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1" name="Freeform: Shape 160">
              <a:extLst>
                <a:ext uri="{FF2B5EF4-FFF2-40B4-BE49-F238E27FC236}">
                  <a16:creationId xmlns:a16="http://schemas.microsoft.com/office/drawing/2014/main" id="{9C2B900B-6C38-428F-8CFE-207E4F4C8D1E}"/>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2" name="Freeform: Shape 161">
              <a:extLst>
                <a:ext uri="{FF2B5EF4-FFF2-40B4-BE49-F238E27FC236}">
                  <a16:creationId xmlns:a16="http://schemas.microsoft.com/office/drawing/2014/main" id="{BEED58AC-D839-4BCC-BE9D-E94121B91C47}"/>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63" name="Group 162">
            <a:extLst>
              <a:ext uri="{FF2B5EF4-FFF2-40B4-BE49-F238E27FC236}">
                <a16:creationId xmlns:a16="http://schemas.microsoft.com/office/drawing/2014/main" id="{E0838866-4E2F-4606-8E0E-A6127EA16EF1}"/>
              </a:ext>
            </a:extLst>
          </p:cNvPr>
          <p:cNvGrpSpPr/>
          <p:nvPr/>
        </p:nvGrpSpPr>
        <p:grpSpPr>
          <a:xfrm>
            <a:off x="5604894" y="5786920"/>
            <a:ext cx="559901" cy="483228"/>
            <a:chOff x="6082734" y="-1131468"/>
            <a:chExt cx="1126808" cy="972503"/>
          </a:xfrm>
        </p:grpSpPr>
        <p:sp>
          <p:nvSpPr>
            <p:cNvPr id="164" name="Freeform: Shape 163">
              <a:extLst>
                <a:ext uri="{FF2B5EF4-FFF2-40B4-BE49-F238E27FC236}">
                  <a16:creationId xmlns:a16="http://schemas.microsoft.com/office/drawing/2014/main" id="{57CF22C3-99A6-4788-AF3D-818E279B8D01}"/>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5" name="Freeform: Shape 164">
              <a:extLst>
                <a:ext uri="{FF2B5EF4-FFF2-40B4-BE49-F238E27FC236}">
                  <a16:creationId xmlns:a16="http://schemas.microsoft.com/office/drawing/2014/main" id="{B78D28D2-B043-4DC8-BDEC-BC7E6A0C7672}"/>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6" name="Freeform: Shape 165">
              <a:extLst>
                <a:ext uri="{FF2B5EF4-FFF2-40B4-BE49-F238E27FC236}">
                  <a16:creationId xmlns:a16="http://schemas.microsoft.com/office/drawing/2014/main" id="{E8EF6143-4E9B-4D7B-B26B-00C5FDBB82ED}"/>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7" name="Freeform: Shape 166">
              <a:extLst>
                <a:ext uri="{FF2B5EF4-FFF2-40B4-BE49-F238E27FC236}">
                  <a16:creationId xmlns:a16="http://schemas.microsoft.com/office/drawing/2014/main" id="{5B0E7D22-F28B-4206-92E8-A2F81878FA8E}"/>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8" name="Freeform: Shape 167">
              <a:extLst>
                <a:ext uri="{FF2B5EF4-FFF2-40B4-BE49-F238E27FC236}">
                  <a16:creationId xmlns:a16="http://schemas.microsoft.com/office/drawing/2014/main" id="{C9BE765F-1997-457C-92C0-8037B911F8A7}"/>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9" name="Freeform: Shape 168">
              <a:extLst>
                <a:ext uri="{FF2B5EF4-FFF2-40B4-BE49-F238E27FC236}">
                  <a16:creationId xmlns:a16="http://schemas.microsoft.com/office/drawing/2014/main" id="{F187BD0B-C23D-4CC0-B9C6-993DDC25BFF9}"/>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0" name="Freeform: Shape 169">
              <a:extLst>
                <a:ext uri="{FF2B5EF4-FFF2-40B4-BE49-F238E27FC236}">
                  <a16:creationId xmlns:a16="http://schemas.microsoft.com/office/drawing/2014/main" id="{364BD16A-1199-4C07-B328-542733CB6E3E}"/>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1" name="Freeform: Shape 170">
              <a:extLst>
                <a:ext uri="{FF2B5EF4-FFF2-40B4-BE49-F238E27FC236}">
                  <a16:creationId xmlns:a16="http://schemas.microsoft.com/office/drawing/2014/main" id="{68F44ACD-5361-4E4A-B198-58B417EACEE9}"/>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2" name="Freeform: Shape 171">
              <a:extLst>
                <a:ext uri="{FF2B5EF4-FFF2-40B4-BE49-F238E27FC236}">
                  <a16:creationId xmlns:a16="http://schemas.microsoft.com/office/drawing/2014/main" id="{7D4ABC6D-2247-4D20-A168-96BB4CB5E376}"/>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3" name="Freeform: Shape 172">
              <a:extLst>
                <a:ext uri="{FF2B5EF4-FFF2-40B4-BE49-F238E27FC236}">
                  <a16:creationId xmlns:a16="http://schemas.microsoft.com/office/drawing/2014/main" id="{064C0994-78F4-43B3-9AE6-9E19160F6F14}"/>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4" name="Freeform: Shape 173">
              <a:extLst>
                <a:ext uri="{FF2B5EF4-FFF2-40B4-BE49-F238E27FC236}">
                  <a16:creationId xmlns:a16="http://schemas.microsoft.com/office/drawing/2014/main" id="{4132582D-292E-4B20-825D-426FDAAB5DEC}"/>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5" name="Freeform: Shape 174">
              <a:extLst>
                <a:ext uri="{FF2B5EF4-FFF2-40B4-BE49-F238E27FC236}">
                  <a16:creationId xmlns:a16="http://schemas.microsoft.com/office/drawing/2014/main" id="{373CF84E-9536-495D-9FE2-62D770D8071F}"/>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6" name="Freeform: Shape 175">
              <a:extLst>
                <a:ext uri="{FF2B5EF4-FFF2-40B4-BE49-F238E27FC236}">
                  <a16:creationId xmlns:a16="http://schemas.microsoft.com/office/drawing/2014/main" id="{EF9639A8-61B4-4AF8-B18E-1DD015831A3F}"/>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7" name="Freeform: Shape 176">
              <a:extLst>
                <a:ext uri="{FF2B5EF4-FFF2-40B4-BE49-F238E27FC236}">
                  <a16:creationId xmlns:a16="http://schemas.microsoft.com/office/drawing/2014/main" id="{FFF0723E-B12A-48CB-B569-494352505C35}"/>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8" name="Freeform: Shape 177">
              <a:extLst>
                <a:ext uri="{FF2B5EF4-FFF2-40B4-BE49-F238E27FC236}">
                  <a16:creationId xmlns:a16="http://schemas.microsoft.com/office/drawing/2014/main" id="{97AE9D99-D7AA-49B9-94E3-6BCB3D1CFDCD}"/>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79" name="Group 4">
            <a:extLst>
              <a:ext uri="{FF2B5EF4-FFF2-40B4-BE49-F238E27FC236}">
                <a16:creationId xmlns:a16="http://schemas.microsoft.com/office/drawing/2014/main" id="{61CD342D-9988-404A-BD3E-B515EBB392F5}"/>
              </a:ext>
            </a:extLst>
          </p:cNvPr>
          <p:cNvGrpSpPr>
            <a:grpSpLocks noChangeAspect="1"/>
          </p:cNvGrpSpPr>
          <p:nvPr/>
        </p:nvGrpSpPr>
        <p:grpSpPr bwMode="auto">
          <a:xfrm>
            <a:off x="6524813" y="5806339"/>
            <a:ext cx="361605" cy="444391"/>
            <a:chOff x="4758" y="-701"/>
            <a:chExt cx="463" cy="569"/>
          </a:xfrm>
        </p:grpSpPr>
        <p:sp>
          <p:nvSpPr>
            <p:cNvPr id="180" name="Freeform 5">
              <a:extLst>
                <a:ext uri="{FF2B5EF4-FFF2-40B4-BE49-F238E27FC236}">
                  <a16:creationId xmlns:a16="http://schemas.microsoft.com/office/drawing/2014/main" id="{57128ECE-84E8-456E-8E7A-92DCB16ADAFF}"/>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1" name="Oval 6">
              <a:extLst>
                <a:ext uri="{FF2B5EF4-FFF2-40B4-BE49-F238E27FC236}">
                  <a16:creationId xmlns:a16="http://schemas.microsoft.com/office/drawing/2014/main" id="{626CAA66-1EDF-4C30-93B2-AAA94E4F9912}"/>
                </a:ext>
              </a:extLst>
            </p:cNvPr>
            <p:cNvSpPr>
              <a:spLocks noChangeArrowheads="1"/>
            </p:cNvSpPr>
            <p:nvPr/>
          </p:nvSpPr>
          <p:spPr bwMode="auto">
            <a:xfrm>
              <a:off x="4758" y="-701"/>
              <a:ext cx="463" cy="139"/>
            </a:xfrm>
            <a:prstGeom prst="ellipse">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2" name="Freeform 7">
              <a:extLst>
                <a:ext uri="{FF2B5EF4-FFF2-40B4-BE49-F238E27FC236}">
                  <a16:creationId xmlns:a16="http://schemas.microsoft.com/office/drawing/2014/main" id="{0ABB857C-DD4C-4BD6-A530-D5DE8D97E3A2}"/>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3" name="Freeform 8">
              <a:extLst>
                <a:ext uri="{FF2B5EF4-FFF2-40B4-BE49-F238E27FC236}">
                  <a16:creationId xmlns:a16="http://schemas.microsoft.com/office/drawing/2014/main" id="{A9E4D8B5-3757-4498-A3E4-65A0F9F14BE8}"/>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184" name="Group 183">
            <a:extLst>
              <a:ext uri="{FF2B5EF4-FFF2-40B4-BE49-F238E27FC236}">
                <a16:creationId xmlns:a16="http://schemas.microsoft.com/office/drawing/2014/main" id="{EBB50B33-0230-4ECD-A04A-56C75D14621D}"/>
              </a:ext>
            </a:extLst>
          </p:cNvPr>
          <p:cNvGrpSpPr/>
          <p:nvPr/>
        </p:nvGrpSpPr>
        <p:grpSpPr>
          <a:xfrm>
            <a:off x="1940175" y="4168757"/>
            <a:ext cx="366685" cy="604882"/>
            <a:chOff x="2857501" y="-1033463"/>
            <a:chExt cx="588963" cy="971550"/>
          </a:xfrm>
        </p:grpSpPr>
        <p:sp>
          <p:nvSpPr>
            <p:cNvPr id="185" name="Line 5">
              <a:extLst>
                <a:ext uri="{FF2B5EF4-FFF2-40B4-BE49-F238E27FC236}">
                  <a16:creationId xmlns:a16="http://schemas.microsoft.com/office/drawing/2014/main" id="{BBC4B70E-F669-4906-B0CC-443BBB76EB3A}"/>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6" name="Freeform 6">
              <a:extLst>
                <a:ext uri="{FF2B5EF4-FFF2-40B4-BE49-F238E27FC236}">
                  <a16:creationId xmlns:a16="http://schemas.microsoft.com/office/drawing/2014/main" id="{64BDC57D-9DDE-492B-882D-7230D8B7B3EE}"/>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7" name="Line 9">
              <a:extLst>
                <a:ext uri="{FF2B5EF4-FFF2-40B4-BE49-F238E27FC236}">
                  <a16:creationId xmlns:a16="http://schemas.microsoft.com/office/drawing/2014/main" id="{8D1F062E-7D3C-45B7-86CD-EA55F25420BF}"/>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8" name="Line 10">
              <a:extLst>
                <a:ext uri="{FF2B5EF4-FFF2-40B4-BE49-F238E27FC236}">
                  <a16:creationId xmlns:a16="http://schemas.microsoft.com/office/drawing/2014/main" id="{68658DBC-15FF-4748-BC64-10991CE19225}"/>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9" name="Freeform 11">
              <a:extLst>
                <a:ext uri="{FF2B5EF4-FFF2-40B4-BE49-F238E27FC236}">
                  <a16:creationId xmlns:a16="http://schemas.microsoft.com/office/drawing/2014/main" id="{AFEE93E2-72F3-41AC-8428-0B5768132AA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0" name="Freeform 12">
              <a:extLst>
                <a:ext uri="{FF2B5EF4-FFF2-40B4-BE49-F238E27FC236}">
                  <a16:creationId xmlns:a16="http://schemas.microsoft.com/office/drawing/2014/main" id="{52416326-F8F4-46F1-B05F-7658322F93C6}"/>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1" name="Freeform 13">
              <a:extLst>
                <a:ext uri="{FF2B5EF4-FFF2-40B4-BE49-F238E27FC236}">
                  <a16:creationId xmlns:a16="http://schemas.microsoft.com/office/drawing/2014/main" id="{DA11D69E-84D5-4FC2-B839-8B97E0A7AEF1}"/>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2" name="Freeform 14">
              <a:extLst>
                <a:ext uri="{FF2B5EF4-FFF2-40B4-BE49-F238E27FC236}">
                  <a16:creationId xmlns:a16="http://schemas.microsoft.com/office/drawing/2014/main" id="{FABD6BF7-0C6C-496C-AF2F-4A3351E2BEB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3" name="Line 15">
              <a:extLst>
                <a:ext uri="{FF2B5EF4-FFF2-40B4-BE49-F238E27FC236}">
                  <a16:creationId xmlns:a16="http://schemas.microsoft.com/office/drawing/2014/main" id="{774D2A85-FABD-4751-9920-66D83DEB333D}"/>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Tree>
    <p:extLst>
      <p:ext uri="{BB962C8B-B14F-4D97-AF65-F5344CB8AC3E}">
        <p14:creationId xmlns:p14="http://schemas.microsoft.com/office/powerpoint/2010/main" val="225904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C5FA-03CE-47C5-B627-B00FC7302DBB}"/>
              </a:ext>
            </a:extLst>
          </p:cNvPr>
          <p:cNvSpPr>
            <a:spLocks noGrp="1"/>
          </p:cNvSpPr>
          <p:nvPr>
            <p:ph type="title"/>
          </p:nvPr>
        </p:nvSpPr>
        <p:spPr/>
        <p:txBody>
          <a:bodyPr/>
          <a:lstStyle/>
          <a:p>
            <a:r>
              <a:rPr lang="en-US" noProof="0" dirty="0"/>
              <a:t>From infrastructure to </a:t>
            </a:r>
            <a:r>
              <a:rPr lang="en-US" noProof="0" dirty="0">
                <a:solidFill>
                  <a:srgbClr val="0078D4"/>
                </a:solidFill>
                <a:latin typeface="Segoe UI Semibold" panose="020B0702040204020203" pitchFamily="34" charset="0"/>
                <a:cs typeface="Segoe UI Semibold" panose="020B0702040204020203" pitchFamily="34" charset="0"/>
              </a:rPr>
              <a:t>innovation</a:t>
            </a:r>
          </a:p>
        </p:txBody>
      </p:sp>
      <p:graphicFrame>
        <p:nvGraphicFramePr>
          <p:cNvPr id="67" name="Table 66">
            <a:extLst>
              <a:ext uri="{FF2B5EF4-FFF2-40B4-BE49-F238E27FC236}">
                <a16:creationId xmlns:a16="http://schemas.microsoft.com/office/drawing/2014/main" id="{6348838E-035F-4C09-B03C-A3BE1D3BB310}"/>
              </a:ext>
            </a:extLst>
          </p:cNvPr>
          <p:cNvGraphicFramePr>
            <a:graphicFrameLocks noGrp="1"/>
          </p:cNvGraphicFramePr>
          <p:nvPr>
            <p:extLst/>
          </p:nvPr>
        </p:nvGraphicFramePr>
        <p:xfrm>
          <a:off x="4203246" y="1497566"/>
          <a:ext cx="6772796" cy="4756183"/>
        </p:xfrm>
        <a:graphic>
          <a:graphicData uri="http://schemas.openxmlformats.org/drawingml/2006/table">
            <a:tbl>
              <a:tblPr firstRow="1" bandRow="1">
                <a:tableStyleId>{5C22544A-7EE6-4342-B048-85BDC9FD1C3A}</a:tableStyleId>
              </a:tblPr>
              <a:tblGrid>
                <a:gridCol w="1919968">
                  <a:extLst>
                    <a:ext uri="{9D8B030D-6E8A-4147-A177-3AD203B41FA5}">
                      <a16:colId xmlns:a16="http://schemas.microsoft.com/office/drawing/2014/main" val="1718013709"/>
                    </a:ext>
                  </a:extLst>
                </a:gridCol>
                <a:gridCol w="2285676">
                  <a:extLst>
                    <a:ext uri="{9D8B030D-6E8A-4147-A177-3AD203B41FA5}">
                      <a16:colId xmlns:a16="http://schemas.microsoft.com/office/drawing/2014/main" val="1990358366"/>
                    </a:ext>
                  </a:extLst>
                </a:gridCol>
                <a:gridCol w="2567152">
                  <a:extLst>
                    <a:ext uri="{9D8B030D-6E8A-4147-A177-3AD203B41FA5}">
                      <a16:colId xmlns:a16="http://schemas.microsoft.com/office/drawing/2014/main" val="1769369918"/>
                    </a:ext>
                  </a:extLst>
                </a:gridCol>
              </a:tblGrid>
              <a:tr h="6371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Responsibilities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DIY with Kubernetes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Managed Kubernetes on Azure</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Semibold" panose="020B0702040204020203" pitchFamily="34" charset="0"/>
                          <a:ea typeface="+mn-ea"/>
                          <a:cs typeface="Segoe UI Semibold" panose="020B0702040204020203" pitchFamily="34" charset="0"/>
                        </a:rPr>
                        <a:t>Containerization </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4875">
                <a:tc>
                  <a:txBody>
                    <a:bodyPr/>
                    <a:lstStyle/>
                    <a:p>
                      <a:pPr marL="0" algn="l" defTabSz="914367" rtl="0" eaLnBrk="1" latinLnBrk="0" hangingPunct="1"/>
                      <a:r>
                        <a:rPr lang="en-US" sz="1200" kern="1200">
                          <a:solidFill>
                            <a:schemeClr val="tx1"/>
                          </a:solidFill>
                          <a:latin typeface="Segoe UI Semibold" panose="020B0702040204020203" pitchFamily="34" charset="0"/>
                          <a:ea typeface="+mn-ea"/>
                          <a:cs typeface="Segoe UI Semibold" panose="020B0702040204020203" pitchFamily="34" charset="0"/>
                        </a:rPr>
                        <a:t>Application iteration, debugging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Semibold" panose="020B0702040204020203" pitchFamily="34" charset="0"/>
                          <a:ea typeface="+mn-ea"/>
                          <a:cs typeface="Segoe UI Semibold" panose="020B0702040204020203" pitchFamily="34" charset="0"/>
                        </a:rPr>
                        <a:t>CI/CD</a:t>
                      </a: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4875">
                <a:tc>
                  <a:txBody>
                    <a:bodyPr/>
                    <a:lstStyle/>
                    <a:p>
                      <a:r>
                        <a:rPr lang="en-US" sz="1200">
                          <a:solidFill>
                            <a:schemeClr val="tx1"/>
                          </a:solidFill>
                          <a:latin typeface="Segoe UI Semibold" panose="020B0702040204020203" pitchFamily="34" charset="0"/>
                          <a:cs typeface="Segoe UI Semibold" panose="020B0702040204020203" pitchFamily="34" charset="0"/>
                        </a:rPr>
                        <a:t>Cluster hosting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14875">
                <a:tc>
                  <a:txBody>
                    <a:bodyPr/>
                    <a:lstStyle/>
                    <a:p>
                      <a:r>
                        <a:rPr lang="en-US" sz="1200">
                          <a:solidFill>
                            <a:schemeClr val="tx1"/>
                          </a:solidFill>
                          <a:latin typeface="Segoe UI Semibold" panose="020B0702040204020203" pitchFamily="34" charset="0"/>
                          <a:cs typeface="Segoe UI Semibold" panose="020B0702040204020203" pitchFamily="34" charset="0"/>
                        </a:rPr>
                        <a:t>Cluster upgrade </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14875">
                <a:tc>
                  <a:txBody>
                    <a:bodyPr/>
                    <a:lstStyle/>
                    <a:p>
                      <a:r>
                        <a:rPr lang="en-US" sz="1200">
                          <a:solidFill>
                            <a:schemeClr val="tx1"/>
                          </a:solidFill>
                          <a:latin typeface="Segoe UI Semibold" panose="020B0702040204020203" pitchFamily="34" charset="0"/>
                          <a:cs typeface="Segoe UI Semibold" panose="020B0702040204020203" pitchFamily="34" charset="0"/>
                        </a:rPr>
                        <a:t>Patching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Semibold" panose="020B0702040204020203" pitchFamily="34" charset="0"/>
                          <a:ea typeface="+mn-ea"/>
                          <a:cs typeface="Segoe UI Semibold" panose="020B0702040204020203" pitchFamily="34" charset="0"/>
                        </a:rPr>
                        <a:t>Scaling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Semibold" panose="020B0702040204020203" pitchFamily="34" charset="0"/>
                          <a:ea typeface="+mn-ea"/>
                          <a:cs typeface="Segoe UI Semibold" panose="020B0702040204020203" pitchFamily="34" charset="0"/>
                        </a:rPr>
                        <a:t>Monitoring and logging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38" name="Rectangle 37">
            <a:extLst>
              <a:ext uri="{FF2B5EF4-FFF2-40B4-BE49-F238E27FC236}">
                <a16:creationId xmlns:a16="http://schemas.microsoft.com/office/drawing/2014/main" id="{936C144D-6A78-4CEA-A9EF-CEB05ECD9C57}"/>
              </a:ext>
            </a:extLst>
          </p:cNvPr>
          <p:cNvSpPr/>
          <p:nvPr/>
        </p:nvSpPr>
        <p:spPr>
          <a:xfrm>
            <a:off x="11148012" y="5336768"/>
            <a:ext cx="255996" cy="2559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39" name="Rectangle 38">
            <a:extLst>
              <a:ext uri="{FF2B5EF4-FFF2-40B4-BE49-F238E27FC236}">
                <a16:creationId xmlns:a16="http://schemas.microsoft.com/office/drawing/2014/main" id="{894585F5-02BE-4610-ACF2-9C588FE3B27F}"/>
              </a:ext>
            </a:extLst>
          </p:cNvPr>
          <p:cNvSpPr/>
          <p:nvPr/>
        </p:nvSpPr>
        <p:spPr>
          <a:xfrm>
            <a:off x="11487699" y="5335402"/>
            <a:ext cx="775712" cy="286225"/>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Customer</a:t>
            </a:r>
          </a:p>
        </p:txBody>
      </p:sp>
      <p:sp>
        <p:nvSpPr>
          <p:cNvPr id="40" name="Rectangle 39">
            <a:extLst>
              <a:ext uri="{FF2B5EF4-FFF2-40B4-BE49-F238E27FC236}">
                <a16:creationId xmlns:a16="http://schemas.microsoft.com/office/drawing/2014/main" id="{001F6539-0FB5-4257-8A56-90EF2A31D710}"/>
              </a:ext>
            </a:extLst>
          </p:cNvPr>
          <p:cNvSpPr/>
          <p:nvPr/>
        </p:nvSpPr>
        <p:spPr>
          <a:xfrm>
            <a:off x="11158470" y="5860751"/>
            <a:ext cx="255996" cy="25599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1" name="Rectangle 40">
            <a:extLst>
              <a:ext uri="{FF2B5EF4-FFF2-40B4-BE49-F238E27FC236}">
                <a16:creationId xmlns:a16="http://schemas.microsoft.com/office/drawing/2014/main" id="{66790B91-D1AC-4B41-B1A1-9BA81AAF505F}"/>
              </a:ext>
            </a:extLst>
          </p:cNvPr>
          <p:cNvSpPr/>
          <p:nvPr/>
        </p:nvSpPr>
        <p:spPr>
          <a:xfrm>
            <a:off x="11501587" y="5859385"/>
            <a:ext cx="766122" cy="286306"/>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Microsoft</a:t>
            </a:r>
          </a:p>
        </p:txBody>
      </p:sp>
      <p:sp>
        <p:nvSpPr>
          <p:cNvPr id="42" name="Rectangle 41">
            <a:extLst>
              <a:ext uri="{FF2B5EF4-FFF2-40B4-BE49-F238E27FC236}">
                <a16:creationId xmlns:a16="http://schemas.microsoft.com/office/drawing/2014/main" id="{D30DC11E-27B8-48E3-9D77-1CEEBFFE891A}"/>
              </a:ext>
            </a:extLst>
          </p:cNvPr>
          <p:cNvSpPr/>
          <p:nvPr/>
        </p:nvSpPr>
        <p:spPr>
          <a:xfrm>
            <a:off x="9667658" y="3820920"/>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3" name="Rectangle 42">
            <a:extLst>
              <a:ext uri="{FF2B5EF4-FFF2-40B4-BE49-F238E27FC236}">
                <a16:creationId xmlns:a16="http://schemas.microsoft.com/office/drawing/2014/main" id="{7EBDA188-58D7-48DD-876B-ADDBA2618799}"/>
              </a:ext>
            </a:extLst>
          </p:cNvPr>
          <p:cNvSpPr/>
          <p:nvPr/>
        </p:nvSpPr>
        <p:spPr>
          <a:xfrm>
            <a:off x="9667658" y="4838444"/>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5" name="Rectangle 44">
            <a:extLst>
              <a:ext uri="{FF2B5EF4-FFF2-40B4-BE49-F238E27FC236}">
                <a16:creationId xmlns:a16="http://schemas.microsoft.com/office/drawing/2014/main" id="{997DD0C3-1D2F-46DF-9CA4-5C10344FF489}"/>
              </a:ext>
            </a:extLst>
          </p:cNvPr>
          <p:cNvSpPr/>
          <p:nvPr/>
        </p:nvSpPr>
        <p:spPr>
          <a:xfrm>
            <a:off x="9667658" y="5347205"/>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6" name="Rectangle 45">
            <a:extLst>
              <a:ext uri="{FF2B5EF4-FFF2-40B4-BE49-F238E27FC236}">
                <a16:creationId xmlns:a16="http://schemas.microsoft.com/office/drawing/2014/main" id="{DC85012F-CA89-4036-B30B-DF86DAD5B1FA}"/>
              </a:ext>
            </a:extLst>
          </p:cNvPr>
          <p:cNvSpPr/>
          <p:nvPr/>
        </p:nvSpPr>
        <p:spPr>
          <a:xfrm>
            <a:off x="9667658" y="4329682"/>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7" name="Rectangle 46">
            <a:extLst>
              <a:ext uri="{FF2B5EF4-FFF2-40B4-BE49-F238E27FC236}">
                <a16:creationId xmlns:a16="http://schemas.microsoft.com/office/drawing/2014/main" id="{6D304BF5-2386-4563-A20D-7C290275F8C9}"/>
              </a:ext>
            </a:extLst>
          </p:cNvPr>
          <p:cNvSpPr/>
          <p:nvPr/>
        </p:nvSpPr>
        <p:spPr>
          <a:xfrm>
            <a:off x="7108174" y="3820920"/>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8" name="Rectangle 47">
            <a:extLst>
              <a:ext uri="{FF2B5EF4-FFF2-40B4-BE49-F238E27FC236}">
                <a16:creationId xmlns:a16="http://schemas.microsoft.com/office/drawing/2014/main" id="{17079151-DE67-4364-B881-53B20B83E04A}"/>
              </a:ext>
            </a:extLst>
          </p:cNvPr>
          <p:cNvSpPr/>
          <p:nvPr/>
        </p:nvSpPr>
        <p:spPr>
          <a:xfrm>
            <a:off x="7108174" y="4331555"/>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9" name="Rectangle 48">
            <a:extLst>
              <a:ext uri="{FF2B5EF4-FFF2-40B4-BE49-F238E27FC236}">
                <a16:creationId xmlns:a16="http://schemas.microsoft.com/office/drawing/2014/main" id="{7C73AE04-E8A0-4633-A920-335D5579F0A2}"/>
              </a:ext>
            </a:extLst>
          </p:cNvPr>
          <p:cNvSpPr/>
          <p:nvPr/>
        </p:nvSpPr>
        <p:spPr>
          <a:xfrm>
            <a:off x="7108174" y="484218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50" name="Rectangle 49">
            <a:extLst>
              <a:ext uri="{FF2B5EF4-FFF2-40B4-BE49-F238E27FC236}">
                <a16:creationId xmlns:a16="http://schemas.microsoft.com/office/drawing/2014/main" id="{8668C4F5-02C3-42DA-90CD-86AC9F646353}"/>
              </a:ext>
            </a:extLst>
          </p:cNvPr>
          <p:cNvSpPr/>
          <p:nvPr/>
        </p:nvSpPr>
        <p:spPr>
          <a:xfrm>
            <a:off x="7108174" y="535282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0" name="Rectangle 59">
            <a:extLst>
              <a:ext uri="{FF2B5EF4-FFF2-40B4-BE49-F238E27FC236}">
                <a16:creationId xmlns:a16="http://schemas.microsoft.com/office/drawing/2014/main" id="{DF8178CF-A427-4466-B2FE-33148C197BBC}"/>
              </a:ext>
            </a:extLst>
          </p:cNvPr>
          <p:cNvSpPr/>
          <p:nvPr/>
        </p:nvSpPr>
        <p:spPr>
          <a:xfrm>
            <a:off x="7108174" y="5863458"/>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1" name="Rectangle 60">
            <a:extLst>
              <a:ext uri="{FF2B5EF4-FFF2-40B4-BE49-F238E27FC236}">
                <a16:creationId xmlns:a16="http://schemas.microsoft.com/office/drawing/2014/main" id="{468BE7FD-C9FB-4E4C-A4F4-4EF0A253E392}"/>
              </a:ext>
            </a:extLst>
          </p:cNvPr>
          <p:cNvSpPr/>
          <p:nvPr/>
        </p:nvSpPr>
        <p:spPr>
          <a:xfrm>
            <a:off x="7108174" y="226273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2" name="Rectangle 61">
            <a:extLst>
              <a:ext uri="{FF2B5EF4-FFF2-40B4-BE49-F238E27FC236}">
                <a16:creationId xmlns:a16="http://schemas.microsoft.com/office/drawing/2014/main" id="{364663AF-FCF6-4CDC-A07E-E76131228DF2}"/>
              </a:ext>
            </a:extLst>
          </p:cNvPr>
          <p:cNvSpPr/>
          <p:nvPr/>
        </p:nvSpPr>
        <p:spPr>
          <a:xfrm>
            <a:off x="7108174" y="277336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3" name="Rectangle 62">
            <a:extLst>
              <a:ext uri="{FF2B5EF4-FFF2-40B4-BE49-F238E27FC236}">
                <a16:creationId xmlns:a16="http://schemas.microsoft.com/office/drawing/2014/main" id="{2A5C65B3-8EB8-4223-8C2D-4531886D2FA3}"/>
              </a:ext>
            </a:extLst>
          </p:cNvPr>
          <p:cNvSpPr/>
          <p:nvPr/>
        </p:nvSpPr>
        <p:spPr>
          <a:xfrm>
            <a:off x="9667658" y="5855968"/>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4" name="Rectangle 63">
            <a:extLst>
              <a:ext uri="{FF2B5EF4-FFF2-40B4-BE49-F238E27FC236}">
                <a16:creationId xmlns:a16="http://schemas.microsoft.com/office/drawing/2014/main" id="{B822DE98-2FF3-4D2F-ADCA-4F905C0D768A}"/>
              </a:ext>
            </a:extLst>
          </p:cNvPr>
          <p:cNvSpPr/>
          <p:nvPr/>
        </p:nvSpPr>
        <p:spPr>
          <a:xfrm>
            <a:off x="7108174" y="328400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grpSp>
        <p:nvGrpSpPr>
          <p:cNvPr id="65" name="Group 64">
            <a:extLst>
              <a:ext uri="{FF2B5EF4-FFF2-40B4-BE49-F238E27FC236}">
                <a16:creationId xmlns:a16="http://schemas.microsoft.com/office/drawing/2014/main" id="{DC259842-1C48-4B2C-8CD9-A7F145C89E48}"/>
              </a:ext>
            </a:extLst>
          </p:cNvPr>
          <p:cNvGrpSpPr/>
          <p:nvPr/>
        </p:nvGrpSpPr>
        <p:grpSpPr>
          <a:xfrm>
            <a:off x="9666210" y="2253370"/>
            <a:ext cx="257411" cy="259761"/>
            <a:chOff x="7895257" y="6287059"/>
            <a:chExt cx="339999" cy="343103"/>
          </a:xfrm>
        </p:grpSpPr>
        <p:sp>
          <p:nvSpPr>
            <p:cNvPr id="66" name="Rectangle 65">
              <a:extLst>
                <a:ext uri="{FF2B5EF4-FFF2-40B4-BE49-F238E27FC236}">
                  <a16:creationId xmlns:a16="http://schemas.microsoft.com/office/drawing/2014/main" id="{F6B18A38-C9A7-4D13-BB2A-854EA39EAB1C}"/>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8" name="Right Triangle 67">
              <a:extLst>
                <a:ext uri="{FF2B5EF4-FFF2-40B4-BE49-F238E27FC236}">
                  <a16:creationId xmlns:a16="http://schemas.microsoft.com/office/drawing/2014/main" id="{9FD9617A-0AE4-422F-BB22-69A97448BCB6}"/>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B5D4A9D9-1F09-410B-9A4C-1F2BFC68AF72}"/>
              </a:ext>
            </a:extLst>
          </p:cNvPr>
          <p:cNvGrpSpPr/>
          <p:nvPr/>
        </p:nvGrpSpPr>
        <p:grpSpPr>
          <a:xfrm>
            <a:off x="9666210" y="2767376"/>
            <a:ext cx="257411" cy="259761"/>
            <a:chOff x="7895257" y="6287059"/>
            <a:chExt cx="339999" cy="343103"/>
          </a:xfrm>
          <a:solidFill>
            <a:schemeClr val="bg2"/>
          </a:solidFill>
        </p:grpSpPr>
        <p:sp>
          <p:nvSpPr>
            <p:cNvPr id="70" name="Rectangle 69">
              <a:extLst>
                <a:ext uri="{FF2B5EF4-FFF2-40B4-BE49-F238E27FC236}">
                  <a16:creationId xmlns:a16="http://schemas.microsoft.com/office/drawing/2014/main" id="{A11BC8C6-CB0B-4ADD-A9CC-29097DDB45FB}"/>
                </a:ext>
              </a:extLst>
            </p:cNvPr>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1" name="Right Triangle 70">
              <a:extLst>
                <a:ext uri="{FF2B5EF4-FFF2-40B4-BE49-F238E27FC236}">
                  <a16:creationId xmlns:a16="http://schemas.microsoft.com/office/drawing/2014/main" id="{E7843269-947D-4BF2-8A8C-424E59A45924}"/>
                </a:ext>
              </a:extLst>
            </p:cNvPr>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ECCFFA91-DB2F-4124-A9BA-FDCB9FF529FC}"/>
              </a:ext>
            </a:extLst>
          </p:cNvPr>
          <p:cNvGrpSpPr/>
          <p:nvPr/>
        </p:nvGrpSpPr>
        <p:grpSpPr>
          <a:xfrm>
            <a:off x="9666210" y="3281381"/>
            <a:ext cx="257411" cy="259761"/>
            <a:chOff x="7895257" y="6287059"/>
            <a:chExt cx="339999" cy="343103"/>
          </a:xfrm>
        </p:grpSpPr>
        <p:sp>
          <p:nvSpPr>
            <p:cNvPr id="73" name="Rectangle 72">
              <a:extLst>
                <a:ext uri="{FF2B5EF4-FFF2-40B4-BE49-F238E27FC236}">
                  <a16:creationId xmlns:a16="http://schemas.microsoft.com/office/drawing/2014/main" id="{A3EE37BC-B3EE-48F1-81A8-24B47B16931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4" name="Right Triangle 73">
              <a:extLst>
                <a:ext uri="{FF2B5EF4-FFF2-40B4-BE49-F238E27FC236}">
                  <a16:creationId xmlns:a16="http://schemas.microsoft.com/office/drawing/2014/main" id="{D233444B-109A-441D-A9AE-A01A4C964E15}"/>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8F7F509C-4F30-495E-92B4-D0CA08B84D49}"/>
              </a:ext>
            </a:extLst>
          </p:cNvPr>
          <p:cNvSpPr txBox="1"/>
          <p:nvPr/>
        </p:nvSpPr>
        <p:spPr>
          <a:xfrm>
            <a:off x="330680" y="1536863"/>
            <a:ext cx="3224160" cy="2147107"/>
          </a:xfrm>
          <a:prstGeom prst="rect">
            <a:avLst/>
          </a:prstGeom>
          <a:noFill/>
        </p:spPr>
        <p:txBody>
          <a:bodyPr wrap="square" lIns="146241" tIns="146241" rIns="146241" bIns="146241" rtlCol="0">
            <a:spAutoFit/>
          </a:bodyPr>
          <a:lstStyle/>
          <a:p>
            <a:pPr defTabSz="932205">
              <a:spcAft>
                <a:spcPts val="600"/>
              </a:spcAft>
              <a:defRPr/>
            </a:pPr>
            <a:r>
              <a:rPr lang="en-US" sz="1800">
                <a:solidFill>
                  <a:srgbClr val="0072C6"/>
                </a:solidFill>
                <a:latin typeface="Segoe UI Semibold" panose="020B0702040204020203" pitchFamily="34" charset="0"/>
                <a:cs typeface="Segoe UI Semibold" panose="020B0702040204020203" pitchFamily="34" charset="0"/>
              </a:rPr>
              <a:t>Managed Kubernetes empowers you to do more </a:t>
            </a:r>
          </a:p>
          <a:p>
            <a:pPr defTabSz="932205">
              <a:spcAft>
                <a:spcPts val="600"/>
              </a:spcAft>
              <a:defRPr/>
            </a:pPr>
            <a:endParaRPr lang="en-US" sz="1800">
              <a:solidFill>
                <a:srgbClr val="505050"/>
              </a:solidFill>
              <a:latin typeface="Segoe UI"/>
              <a:cs typeface="Segoe UI Semibold" panose="020B0702040204020203" pitchFamily="34" charset="0"/>
            </a:endParaRPr>
          </a:p>
          <a:p>
            <a:pPr defTabSz="932205">
              <a:spcAft>
                <a:spcPts val="600"/>
              </a:spcAft>
              <a:defRPr/>
            </a:pPr>
            <a:r>
              <a:rPr lang="en-US" sz="1800">
                <a:solidFill>
                  <a:srgbClr val="505050"/>
                </a:solidFill>
                <a:latin typeface="Segoe UI"/>
                <a:cs typeface="Segoe UI Semibold" panose="020B0702040204020203" pitchFamily="34" charset="0"/>
              </a:rPr>
              <a:t>Focus on your containers and code, not the plumbing of them.  </a:t>
            </a:r>
          </a:p>
        </p:txBody>
      </p:sp>
      <p:cxnSp>
        <p:nvCxnSpPr>
          <p:cNvPr id="76" name="Straight Connector 75">
            <a:extLst>
              <a:ext uri="{FF2B5EF4-FFF2-40B4-BE49-F238E27FC236}">
                <a16:creationId xmlns:a16="http://schemas.microsoft.com/office/drawing/2014/main" id="{9003B369-C13D-4E33-BAED-C6FEBA502D63}"/>
              </a:ext>
            </a:extLst>
          </p:cNvPr>
          <p:cNvCxnSpPr>
            <a:cxnSpLocks/>
          </p:cNvCxnSpPr>
          <p:nvPr/>
        </p:nvCxnSpPr>
        <p:spPr>
          <a:xfrm>
            <a:off x="330680" y="2467499"/>
            <a:ext cx="322416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ight Triangle 31">
            <a:extLst>
              <a:ext uri="{FF2B5EF4-FFF2-40B4-BE49-F238E27FC236}">
                <a16:creationId xmlns:a16="http://schemas.microsoft.com/office/drawing/2014/main" id="{53F7339E-20D4-E24B-AEBD-C6DDAFA0C79B}"/>
              </a:ext>
            </a:extLst>
          </p:cNvPr>
          <p:cNvSpPr/>
          <p:nvPr/>
        </p:nvSpPr>
        <p:spPr bwMode="auto">
          <a:xfrm rot="16200000">
            <a:off x="9672426" y="2783018"/>
            <a:ext cx="254518" cy="254517"/>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567542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AAC2A-C6DF-4E4A-8A2B-761705E0ECC9}"/>
              </a:ext>
            </a:extLst>
          </p:cNvPr>
          <p:cNvSpPr>
            <a:spLocks noGrp="1"/>
          </p:cNvSpPr>
          <p:nvPr>
            <p:ph type="title"/>
          </p:nvPr>
        </p:nvSpPr>
        <p:spPr>
          <a:xfrm>
            <a:off x="434975" y="227014"/>
            <a:ext cx="11563350" cy="754061"/>
          </a:xfrm>
        </p:spPr>
        <p:txBody>
          <a:bodyPr/>
          <a:lstStyle/>
          <a:p>
            <a:r>
              <a:rPr lang="en-US" noProof="0" dirty="0"/>
              <a:t>History : Service-Oriented Architecture</a:t>
            </a:r>
          </a:p>
        </p:txBody>
      </p:sp>
      <p:grpSp>
        <p:nvGrpSpPr>
          <p:cNvPr id="8" name="Group 7">
            <a:extLst>
              <a:ext uri="{FF2B5EF4-FFF2-40B4-BE49-F238E27FC236}">
                <a16:creationId xmlns:a16="http://schemas.microsoft.com/office/drawing/2014/main" id="{339D8D72-C88A-4AF6-9474-CBAD33F9D3B1}"/>
              </a:ext>
            </a:extLst>
          </p:cNvPr>
          <p:cNvGrpSpPr/>
          <p:nvPr/>
        </p:nvGrpSpPr>
        <p:grpSpPr>
          <a:xfrm>
            <a:off x="6252029" y="2660223"/>
            <a:ext cx="5746296" cy="2791543"/>
            <a:chOff x="4023732" y="2323967"/>
            <a:chExt cx="5064651" cy="2740732"/>
          </a:xfrm>
        </p:grpSpPr>
        <p:pic>
          <p:nvPicPr>
            <p:cNvPr id="9" name="Picture 8">
              <a:extLst>
                <a:ext uri="{FF2B5EF4-FFF2-40B4-BE49-F238E27FC236}">
                  <a16:creationId xmlns:a16="http://schemas.microsoft.com/office/drawing/2014/main" id="{C00D78C9-6C9E-4532-9DB4-9BC4B7E6C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732" y="2323967"/>
              <a:ext cx="4461656" cy="2740732"/>
            </a:xfrm>
            <a:prstGeom prst="rect">
              <a:avLst/>
            </a:prstGeom>
          </p:spPr>
        </p:pic>
        <p:sp>
          <p:nvSpPr>
            <p:cNvPr id="10" name="TextBox 9">
              <a:extLst>
                <a:ext uri="{FF2B5EF4-FFF2-40B4-BE49-F238E27FC236}">
                  <a16:creationId xmlns:a16="http://schemas.microsoft.com/office/drawing/2014/main" id="{F76E5230-7DE0-4E87-AB4B-85CF5C8C5157}"/>
                </a:ext>
              </a:extLst>
            </p:cNvPr>
            <p:cNvSpPr txBox="1"/>
            <p:nvPr/>
          </p:nvSpPr>
          <p:spPr>
            <a:xfrm>
              <a:off x="8028187" y="2376538"/>
              <a:ext cx="914401"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apps</a:t>
              </a:r>
            </a:p>
          </p:txBody>
        </p:sp>
        <p:sp>
          <p:nvSpPr>
            <p:cNvPr id="11" name="TextBox 10">
              <a:extLst>
                <a:ext uri="{FF2B5EF4-FFF2-40B4-BE49-F238E27FC236}">
                  <a16:creationId xmlns:a16="http://schemas.microsoft.com/office/drawing/2014/main" id="{6AC5BB5A-4B56-4BA9-8E2C-8BEA320D1C68}"/>
                </a:ext>
              </a:extLst>
            </p:cNvPr>
            <p:cNvSpPr txBox="1"/>
            <p:nvPr/>
          </p:nvSpPr>
          <p:spPr>
            <a:xfrm>
              <a:off x="7275298" y="4519934"/>
              <a:ext cx="1693649"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components</a:t>
              </a:r>
            </a:p>
          </p:txBody>
        </p:sp>
        <p:sp>
          <p:nvSpPr>
            <p:cNvPr id="12" name="TextBox 11">
              <a:extLst>
                <a:ext uri="{FF2B5EF4-FFF2-40B4-BE49-F238E27FC236}">
                  <a16:creationId xmlns:a16="http://schemas.microsoft.com/office/drawing/2014/main" id="{7E5DFF8E-FBD1-4964-BBBD-318ABA3D27AC}"/>
                </a:ext>
              </a:extLst>
            </p:cNvPr>
            <p:cNvSpPr txBox="1"/>
            <p:nvPr/>
          </p:nvSpPr>
          <p:spPr>
            <a:xfrm>
              <a:off x="5503648" y="3211030"/>
              <a:ext cx="1745290"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service bus</a:t>
              </a:r>
            </a:p>
          </p:txBody>
        </p:sp>
        <p:sp>
          <p:nvSpPr>
            <p:cNvPr id="13" name="TextBox 12">
              <a:extLst>
                <a:ext uri="{FF2B5EF4-FFF2-40B4-BE49-F238E27FC236}">
                  <a16:creationId xmlns:a16="http://schemas.microsoft.com/office/drawing/2014/main" id="{865D3C8F-0C4D-41DF-AC29-F42739A52BDB}"/>
                </a:ext>
              </a:extLst>
            </p:cNvPr>
            <p:cNvSpPr txBox="1"/>
            <p:nvPr/>
          </p:nvSpPr>
          <p:spPr>
            <a:xfrm>
              <a:off x="6616385" y="3001573"/>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processes</a:t>
              </a:r>
            </a:p>
          </p:txBody>
        </p:sp>
        <p:sp>
          <p:nvSpPr>
            <p:cNvPr id="14" name="TextBox 13">
              <a:extLst>
                <a:ext uri="{FF2B5EF4-FFF2-40B4-BE49-F238E27FC236}">
                  <a16:creationId xmlns:a16="http://schemas.microsoft.com/office/drawing/2014/main" id="{E6AF8165-F035-4F5D-8033-10EBD5C5816D}"/>
                </a:ext>
              </a:extLst>
            </p:cNvPr>
            <p:cNvSpPr txBox="1"/>
            <p:nvPr/>
          </p:nvSpPr>
          <p:spPr>
            <a:xfrm>
              <a:off x="6735821" y="3472651"/>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services</a:t>
              </a:r>
            </a:p>
          </p:txBody>
        </p:sp>
      </p:grpSp>
      <p:sp>
        <p:nvSpPr>
          <p:cNvPr id="15" name="TextBox 14">
            <a:extLst>
              <a:ext uri="{FF2B5EF4-FFF2-40B4-BE49-F238E27FC236}">
                <a16:creationId xmlns:a16="http://schemas.microsoft.com/office/drawing/2014/main" id="{D6DD2350-A6B9-4C5E-A1B5-976C9A9D2493}"/>
              </a:ext>
            </a:extLst>
          </p:cNvPr>
          <p:cNvSpPr txBox="1"/>
          <p:nvPr/>
        </p:nvSpPr>
        <p:spPr>
          <a:xfrm>
            <a:off x="261670" y="981075"/>
            <a:ext cx="9000094" cy="161890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“The policies, practices, frameworks that enable application functionality to be provided and consumed as sets of services published at a granularity relevant to the service consumer. </a:t>
            </a:r>
          </a:p>
          <a:p>
            <a:pPr>
              <a:lnSpc>
                <a:spcPct val="90000"/>
              </a:lnSpc>
              <a:spcAft>
                <a:spcPts val="600"/>
              </a:spcAft>
            </a:pPr>
            <a:r>
              <a:rPr lang="en-US" sz="1800">
                <a:gradFill>
                  <a:gsLst>
                    <a:gs pos="2917">
                      <a:schemeClr val="tx1"/>
                    </a:gs>
                    <a:gs pos="30000">
                      <a:schemeClr val="tx1"/>
                    </a:gs>
                  </a:gsLst>
                  <a:lin ang="5400000" scaled="0"/>
                </a:gradFill>
              </a:rPr>
              <a:t>Services can be invoked, published and discovered, and are abstracted away from the implementation using a single, standards-based form of interface.”</a:t>
            </a:r>
          </a:p>
        </p:txBody>
      </p:sp>
      <p:sp>
        <p:nvSpPr>
          <p:cNvPr id="16" name="TextBox 15">
            <a:extLst>
              <a:ext uri="{FF2B5EF4-FFF2-40B4-BE49-F238E27FC236}">
                <a16:creationId xmlns:a16="http://schemas.microsoft.com/office/drawing/2014/main" id="{FF3889E5-59C7-4253-B96F-80C05D0B2803}"/>
              </a:ext>
            </a:extLst>
          </p:cNvPr>
          <p:cNvSpPr txBox="1"/>
          <p:nvPr/>
        </p:nvSpPr>
        <p:spPr>
          <a:xfrm>
            <a:off x="209884" y="4136021"/>
            <a:ext cx="5837625" cy="2631490"/>
          </a:xfrm>
          <a:prstGeom prst="rect">
            <a:avLst/>
          </a:prstGeom>
          <a:noFill/>
        </p:spPr>
        <p:txBody>
          <a:bodyPr wrap="squar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latin typeface="+mj-lt"/>
              </a:rPr>
              <a:t>Challenges</a:t>
            </a:r>
          </a:p>
          <a:p>
            <a:pPr marL="285750" indent="-285750">
              <a:lnSpc>
                <a:spcPct val="90000"/>
              </a:lnSpc>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The rise of ESBs (which included message routing, transformations, logic operations, orchestration, etc.), resulted in tight coupling between internal and external components</a:t>
            </a:r>
          </a:p>
          <a:p>
            <a:pPr marL="285750" indent="-285750">
              <a:lnSpc>
                <a:spcPct val="90000"/>
              </a:lnSpc>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Centralized governance policies inhibited agility and creativity</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17" name="Rectangle 16">
            <a:extLst>
              <a:ext uri="{FF2B5EF4-FFF2-40B4-BE49-F238E27FC236}">
                <a16:creationId xmlns:a16="http://schemas.microsoft.com/office/drawing/2014/main" id="{697B0960-C292-4A3F-8951-8C1CB7942C37}"/>
              </a:ext>
            </a:extLst>
          </p:cNvPr>
          <p:cNvSpPr/>
          <p:nvPr/>
        </p:nvSpPr>
        <p:spPr>
          <a:xfrm>
            <a:off x="331203" y="2725507"/>
            <a:ext cx="5887034" cy="1243417"/>
          </a:xfrm>
          <a:prstGeom prst="rect">
            <a:avLst/>
          </a:prstGeom>
        </p:spPr>
        <p:txBody>
          <a:bodyPr wrap="square">
            <a:spAutoFit/>
          </a:bodyPr>
          <a:lstStyle/>
          <a:p>
            <a:pPr marL="285750" indent="-285750">
              <a:lnSpc>
                <a:spcPct val="90000"/>
              </a:lnSpc>
              <a:spcAft>
                <a:spcPts val="600"/>
              </a:spcAft>
              <a:buFont typeface="Wingdings" panose="05000000000000000000" pitchFamily="2" charset="2"/>
              <a:buChar char="q"/>
            </a:pPr>
            <a:r>
              <a:rPr lang="en-US" sz="1800">
                <a:gradFill>
                  <a:gsLst>
                    <a:gs pos="2917">
                      <a:schemeClr val="tx1"/>
                    </a:gs>
                    <a:gs pos="30000">
                      <a:schemeClr val="tx1"/>
                    </a:gs>
                  </a:gsLst>
                  <a:lin ang="5400000" scaled="0"/>
                </a:gradFill>
              </a:rPr>
              <a:t>Services are discoverable and leverage components</a:t>
            </a:r>
          </a:p>
          <a:p>
            <a:pPr marL="285750" indent="-285750">
              <a:lnSpc>
                <a:spcPct val="90000"/>
              </a:lnSpc>
              <a:spcAft>
                <a:spcPts val="600"/>
              </a:spcAft>
              <a:buFont typeface="Wingdings" panose="05000000000000000000" pitchFamily="2" charset="2"/>
              <a:buChar char="q"/>
            </a:pPr>
            <a:r>
              <a:rPr lang="en-US" sz="1800">
                <a:gradFill>
                  <a:gsLst>
                    <a:gs pos="2917">
                      <a:schemeClr val="tx1"/>
                    </a:gs>
                    <a:gs pos="30000">
                      <a:schemeClr val="tx1"/>
                    </a:gs>
                  </a:gsLst>
                  <a:lin ang="5400000" scaled="0"/>
                </a:gradFill>
              </a:rPr>
              <a:t>Services are consumed by apps via “light-weight” service bus.</a:t>
            </a:r>
          </a:p>
          <a:p>
            <a:pPr marL="285750" indent="-285750">
              <a:lnSpc>
                <a:spcPct val="90000"/>
              </a:lnSpc>
              <a:spcAft>
                <a:spcPts val="600"/>
              </a:spcAft>
              <a:buFont typeface="Wingdings" panose="05000000000000000000" pitchFamily="2" charset="2"/>
              <a:buChar char="q"/>
            </a:pPr>
            <a:r>
              <a:rPr lang="en-US" sz="1800">
                <a:gradFill>
                  <a:gsLst>
                    <a:gs pos="2917">
                      <a:schemeClr val="tx1"/>
                    </a:gs>
                    <a:gs pos="30000">
                      <a:schemeClr val="tx1"/>
                    </a:gs>
                  </a:gsLst>
                  <a:lin ang="5400000" scaled="0"/>
                </a:gradFill>
              </a:rPr>
              <a:t>Services are orchestrated into business processes</a:t>
            </a:r>
          </a:p>
        </p:txBody>
      </p:sp>
    </p:spTree>
    <p:extLst>
      <p:ext uri="{BB962C8B-B14F-4D97-AF65-F5344CB8AC3E}">
        <p14:creationId xmlns:p14="http://schemas.microsoft.com/office/powerpoint/2010/main" val="29912481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noProof="0" dirty="0"/>
              <a:t>Open Service Broker for Azure</a:t>
            </a:r>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8497538" y="471444"/>
            <a:ext cx="3276715" cy="565234"/>
          </a:xfrm>
          <a:prstGeom prst="rect">
            <a:avLst/>
          </a:prstGeom>
        </p:spPr>
      </p:pic>
      <p:sp>
        <p:nvSpPr>
          <p:cNvPr id="8" name="Oval 7">
            <a:extLst>
              <a:ext uri="{FF2B5EF4-FFF2-40B4-BE49-F238E27FC236}">
                <a16:creationId xmlns:a16="http://schemas.microsoft.com/office/drawing/2014/main" id="{27215ECC-37BE-4271-B2BD-7DF12F2CADE6}"/>
              </a:ext>
            </a:extLst>
          </p:cNvPr>
          <p:cNvSpPr/>
          <p:nvPr/>
        </p:nvSpPr>
        <p:spPr bwMode="auto">
          <a:xfrm rot="16200000">
            <a:off x="2065366"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1F21271E-1813-4A36-A78B-37ABFC69CC94}"/>
              </a:ext>
            </a:extLst>
          </p:cNvPr>
          <p:cNvSpPr/>
          <p:nvPr/>
        </p:nvSpPr>
        <p:spPr bwMode="auto">
          <a:xfrm rot="16200000">
            <a:off x="4339761"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38ABBCB3-9D66-4398-8855-0910F1878EA1}"/>
              </a:ext>
            </a:extLst>
          </p:cNvPr>
          <p:cNvSpPr/>
          <p:nvPr/>
        </p:nvSpPr>
        <p:spPr bwMode="auto">
          <a:xfrm rot="16200000">
            <a:off x="6614154"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248867BC-D65F-45A7-9C94-7712F2536B04}"/>
              </a:ext>
            </a:extLst>
          </p:cNvPr>
          <p:cNvSpPr/>
          <p:nvPr/>
        </p:nvSpPr>
        <p:spPr bwMode="auto">
          <a:xfrm rot="16200000">
            <a:off x="8888548"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B74C8EA9-0C36-471F-A6D0-180ED2229946}"/>
              </a:ext>
            </a:extLst>
          </p:cNvPr>
          <p:cNvSpPr/>
          <p:nvPr/>
        </p:nvSpPr>
        <p:spPr bwMode="auto">
          <a:xfrm rot="16200000">
            <a:off x="2065366" y="2114557"/>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D611AAEA-99BD-4A70-A315-64FF65640F4F}"/>
              </a:ext>
            </a:extLst>
          </p:cNvPr>
          <p:cNvSpPr/>
          <p:nvPr/>
        </p:nvSpPr>
        <p:spPr bwMode="auto">
          <a:xfrm rot="16200000">
            <a:off x="4339761"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B5523DAF-8EA8-4BF8-97CA-DDC7F68B72D8}"/>
              </a:ext>
            </a:extLst>
          </p:cNvPr>
          <p:cNvSpPr/>
          <p:nvPr/>
        </p:nvSpPr>
        <p:spPr bwMode="auto">
          <a:xfrm rot="16200000">
            <a:off x="6614154"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FC70E3B-F109-4F9D-B23D-A441FA0B86DF}"/>
              </a:ext>
            </a:extLst>
          </p:cNvPr>
          <p:cNvSpPr/>
          <p:nvPr/>
        </p:nvSpPr>
        <p:spPr bwMode="auto">
          <a:xfrm rot="16200000">
            <a:off x="8888548"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6EEC4DD9-93D8-470E-A7E0-11F9A59FB656}"/>
              </a:ext>
            </a:extLst>
          </p:cNvPr>
          <p:cNvSpPr/>
          <p:nvPr/>
        </p:nvSpPr>
        <p:spPr bwMode="auto">
          <a:xfrm>
            <a:off x="5270082" y="3238226"/>
            <a:ext cx="1165040" cy="116503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63B1E351-6524-492B-BF47-D40F91D47972}"/>
              </a:ext>
            </a:extLst>
          </p:cNvPr>
          <p:cNvCxnSpPr>
            <a:cxnSpLocks/>
          </p:cNvCxnSpPr>
          <p:nvPr/>
        </p:nvCxnSpPr>
        <p:spPr>
          <a:xfrm>
            <a:off x="2963933"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3BB75B-4BAA-41DC-A7C2-BF4530B872EE}"/>
              </a:ext>
            </a:extLst>
          </p:cNvPr>
          <p:cNvCxnSpPr>
            <a:cxnSpLocks/>
          </p:cNvCxnSpPr>
          <p:nvPr/>
        </p:nvCxnSpPr>
        <p:spPr>
          <a:xfrm>
            <a:off x="5238327"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1D40C5-DC1E-4A16-B326-E6AB211F8699}"/>
              </a:ext>
            </a:extLst>
          </p:cNvPr>
          <p:cNvCxnSpPr>
            <a:cxnSpLocks/>
          </p:cNvCxnSpPr>
          <p:nvPr/>
        </p:nvCxnSpPr>
        <p:spPr>
          <a:xfrm>
            <a:off x="7512721"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5EF504-9F46-4A9E-9705-92D8E458CF9E}"/>
              </a:ext>
            </a:extLst>
          </p:cNvPr>
          <p:cNvCxnSpPr>
            <a:cxnSpLocks/>
          </p:cNvCxnSpPr>
          <p:nvPr/>
        </p:nvCxnSpPr>
        <p:spPr>
          <a:xfrm>
            <a:off x="2968523"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1DA1ED-8F0A-461C-B786-74B71583083D}"/>
              </a:ext>
            </a:extLst>
          </p:cNvPr>
          <p:cNvCxnSpPr>
            <a:cxnSpLocks/>
          </p:cNvCxnSpPr>
          <p:nvPr/>
        </p:nvCxnSpPr>
        <p:spPr>
          <a:xfrm>
            <a:off x="5342248"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652B99-BA7B-4210-AC70-29BE21511417}"/>
              </a:ext>
            </a:extLst>
          </p:cNvPr>
          <p:cNvCxnSpPr>
            <a:cxnSpLocks/>
          </p:cNvCxnSpPr>
          <p:nvPr/>
        </p:nvCxnSpPr>
        <p:spPr>
          <a:xfrm>
            <a:off x="7565282"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E4D1E5-8A16-40F9-A4A4-AE9CE4D39B71}"/>
              </a:ext>
            </a:extLst>
          </p:cNvPr>
          <p:cNvCxnSpPr>
            <a:cxnSpLocks/>
          </p:cNvCxnSpPr>
          <p:nvPr/>
        </p:nvCxnSpPr>
        <p:spPr>
          <a:xfrm flipV="1">
            <a:off x="5884358" y="4558233"/>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82CEB-BBDD-4CF3-B66E-F6968DA674EB}"/>
              </a:ext>
            </a:extLst>
          </p:cNvPr>
          <p:cNvCxnSpPr>
            <a:cxnSpLocks/>
          </p:cNvCxnSpPr>
          <p:nvPr/>
        </p:nvCxnSpPr>
        <p:spPr>
          <a:xfrm flipV="1">
            <a:off x="5884358" y="2645170"/>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1B5884-F496-428B-A679-B6E5F3B0BB89}"/>
              </a:ext>
            </a:extLst>
          </p:cNvPr>
          <p:cNvSpPr txBox="1"/>
          <p:nvPr/>
        </p:nvSpPr>
        <p:spPr>
          <a:xfrm>
            <a:off x="1674355"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OpenShift</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A8BFE47F-99DA-4E21-9A0C-44834DA2E113}"/>
              </a:ext>
            </a:extLst>
          </p:cNvPr>
          <p:cNvSpPr txBox="1"/>
          <p:nvPr/>
        </p:nvSpPr>
        <p:spPr>
          <a:xfrm>
            <a:off x="3948749"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Cloud Foundry</a:t>
            </a:r>
          </a:p>
        </p:txBody>
      </p:sp>
      <p:sp>
        <p:nvSpPr>
          <p:cNvPr id="27" name="TextBox 26">
            <a:extLst>
              <a:ext uri="{FF2B5EF4-FFF2-40B4-BE49-F238E27FC236}">
                <a16:creationId xmlns:a16="http://schemas.microsoft.com/office/drawing/2014/main" id="{03832CC1-329C-47F0-8771-E6859B0F11DA}"/>
              </a:ext>
            </a:extLst>
          </p:cNvPr>
          <p:cNvSpPr txBox="1"/>
          <p:nvPr/>
        </p:nvSpPr>
        <p:spPr>
          <a:xfrm>
            <a:off x="6223148" y="5574549"/>
            <a:ext cx="1533302" cy="47997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Service Fabric</a:t>
            </a:r>
          </a:p>
        </p:txBody>
      </p:sp>
      <p:sp>
        <p:nvSpPr>
          <p:cNvPr id="28" name="TextBox 27">
            <a:extLst>
              <a:ext uri="{FF2B5EF4-FFF2-40B4-BE49-F238E27FC236}">
                <a16:creationId xmlns:a16="http://schemas.microsoft.com/office/drawing/2014/main" id="{E100EEA2-512D-4900-843F-858720441CC7}"/>
              </a:ext>
            </a:extLst>
          </p:cNvPr>
          <p:cNvSpPr txBox="1"/>
          <p:nvPr/>
        </p:nvSpPr>
        <p:spPr>
          <a:xfrm>
            <a:off x="8497538" y="5574550"/>
            <a:ext cx="1533310" cy="64830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Kubernetes</a:t>
            </a:r>
            <a:br>
              <a:rPr lang="en-US" sz="1199">
                <a:solidFill>
                  <a:srgbClr val="505050"/>
                </a:solidFill>
                <a:latin typeface="Segoe UI Semibold" panose="020B0702040204020203" pitchFamily="34" charset="0"/>
                <a:cs typeface="Segoe UI Semibold" panose="020B0702040204020203" pitchFamily="34" charset="0"/>
              </a:rPr>
            </a:br>
            <a:r>
              <a:rPr lang="en-US" sz="1049">
                <a:solidFill>
                  <a:srgbClr val="505050"/>
                </a:solidFill>
                <a:latin typeface="Segoe UI Semibold" panose="020B0702040204020203" pitchFamily="34" charset="0"/>
                <a:cs typeface="Segoe UI Semibold" panose="020B0702040204020203" pitchFamily="34" charset="0"/>
              </a:rPr>
              <a:t>(AKS)</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C162594B-1869-447A-B778-85397A765314}"/>
              </a:ext>
            </a:extLst>
          </p:cNvPr>
          <p:cNvSpPr txBox="1"/>
          <p:nvPr/>
        </p:nvSpPr>
        <p:spPr>
          <a:xfrm>
            <a:off x="1546598" y="1576690"/>
            <a:ext cx="1788824"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Azure SQL Database</a:t>
            </a:r>
          </a:p>
        </p:txBody>
      </p:sp>
      <p:sp>
        <p:nvSpPr>
          <p:cNvPr id="30" name="TextBox 29">
            <a:extLst>
              <a:ext uri="{FF2B5EF4-FFF2-40B4-BE49-F238E27FC236}">
                <a16:creationId xmlns:a16="http://schemas.microsoft.com/office/drawing/2014/main" id="{FF9FEEBE-3EF9-450A-9C7E-BBB89AA39043}"/>
              </a:ext>
            </a:extLst>
          </p:cNvPr>
          <p:cNvSpPr txBox="1"/>
          <p:nvPr/>
        </p:nvSpPr>
        <p:spPr>
          <a:xfrm>
            <a:off x="3948749"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Redis</a:t>
            </a:r>
            <a:r>
              <a:rPr lang="en-US" sz="1199">
                <a:solidFill>
                  <a:srgbClr val="505050"/>
                </a:solidFill>
                <a:latin typeface="Segoe UI Semibold" panose="020B0702040204020203" pitchFamily="34" charset="0"/>
                <a:cs typeface="Segoe UI Semibold" panose="020B0702040204020203" pitchFamily="34" charset="0"/>
              </a:rPr>
              <a:t> Cache</a:t>
            </a:r>
          </a:p>
        </p:txBody>
      </p:sp>
      <p:sp>
        <p:nvSpPr>
          <p:cNvPr id="31" name="TextBox 30">
            <a:extLst>
              <a:ext uri="{FF2B5EF4-FFF2-40B4-BE49-F238E27FC236}">
                <a16:creationId xmlns:a16="http://schemas.microsoft.com/office/drawing/2014/main" id="{4CDE9708-BBA3-4116-8950-8B9A4C0711BF}"/>
              </a:ext>
            </a:extLst>
          </p:cNvPr>
          <p:cNvSpPr txBox="1"/>
          <p:nvPr/>
        </p:nvSpPr>
        <p:spPr>
          <a:xfrm>
            <a:off x="6223144"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CosmosDB</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78A6A196-387A-4965-B8C1-F2268B078DAE}"/>
              </a:ext>
            </a:extLst>
          </p:cNvPr>
          <p:cNvSpPr txBox="1"/>
          <p:nvPr/>
        </p:nvSpPr>
        <p:spPr>
          <a:xfrm>
            <a:off x="8497538"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And more!</a:t>
            </a:r>
          </a:p>
        </p:txBody>
      </p:sp>
      <p:sp>
        <p:nvSpPr>
          <p:cNvPr id="33" name="TextBox 32">
            <a:extLst>
              <a:ext uri="{FF2B5EF4-FFF2-40B4-BE49-F238E27FC236}">
                <a16:creationId xmlns:a16="http://schemas.microsoft.com/office/drawing/2014/main" id="{AE5B9C22-C02E-4B86-8F39-135D94280A7E}"/>
              </a:ext>
            </a:extLst>
          </p:cNvPr>
          <p:cNvSpPr txBox="1"/>
          <p:nvPr/>
        </p:nvSpPr>
        <p:spPr>
          <a:xfrm>
            <a:off x="3335428" y="3484824"/>
            <a:ext cx="1829900" cy="671847"/>
          </a:xfrm>
          <a:prstGeom prst="rect">
            <a:avLst/>
          </a:prstGeom>
          <a:noFill/>
        </p:spPr>
        <p:txBody>
          <a:bodyPr wrap="square" lIns="146283" tIns="146283" rIns="146283" bIns="146283" rtlCol="0" anchor="ctr">
            <a:spAutoFit/>
          </a:bodyPr>
          <a:lstStyle/>
          <a:p>
            <a:pPr algn="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34" name="Picture 33">
            <a:extLst>
              <a:ext uri="{FF2B5EF4-FFF2-40B4-BE49-F238E27FC236}">
                <a16:creationId xmlns:a16="http://schemas.microsoft.com/office/drawing/2014/main" id="{9BB13799-27D6-448F-A7A2-89982903A59B}"/>
              </a:ext>
            </a:extLst>
          </p:cNvPr>
          <p:cNvPicPr>
            <a:picLocks noChangeAspect="1"/>
          </p:cNvPicPr>
          <p:nvPr/>
        </p:nvPicPr>
        <p:blipFill rotWithShape="1">
          <a:blip r:embed="rId4"/>
          <a:srcRect l="31524" r="31524" b="25591"/>
          <a:stretch/>
        </p:blipFill>
        <p:spPr>
          <a:xfrm>
            <a:off x="4526846" y="4916688"/>
            <a:ext cx="381654" cy="469199"/>
          </a:xfrm>
          <a:prstGeom prst="rect">
            <a:avLst/>
          </a:prstGeom>
        </p:spPr>
      </p:pic>
      <p:pic>
        <p:nvPicPr>
          <p:cNvPr id="35" name="Picture 34">
            <a:extLst>
              <a:ext uri="{FF2B5EF4-FFF2-40B4-BE49-F238E27FC236}">
                <a16:creationId xmlns:a16="http://schemas.microsoft.com/office/drawing/2014/main" id="{8B768DBB-0397-4E6D-8D3E-107A9288F6F2}"/>
              </a:ext>
            </a:extLst>
          </p:cNvPr>
          <p:cNvPicPr>
            <a:picLocks noChangeAspect="1"/>
          </p:cNvPicPr>
          <p:nvPr/>
        </p:nvPicPr>
        <p:blipFill rotWithShape="1">
          <a:blip r:embed="rId5"/>
          <a:srcRect t="13129" r="7843"/>
          <a:stretch/>
        </p:blipFill>
        <p:spPr>
          <a:xfrm>
            <a:off x="2211527" y="4934968"/>
            <a:ext cx="458970" cy="432639"/>
          </a:xfrm>
          <a:prstGeom prst="rect">
            <a:avLst/>
          </a:prstGeom>
        </p:spPr>
      </p:pic>
      <p:pic>
        <p:nvPicPr>
          <p:cNvPr id="36" name="Picture 35">
            <a:extLst>
              <a:ext uri="{FF2B5EF4-FFF2-40B4-BE49-F238E27FC236}">
                <a16:creationId xmlns:a16="http://schemas.microsoft.com/office/drawing/2014/main" id="{79D416E5-BD8A-45FF-99E4-D6D8CE91B917}"/>
              </a:ext>
            </a:extLst>
          </p:cNvPr>
          <p:cNvPicPr>
            <a:picLocks noChangeAspect="1"/>
          </p:cNvPicPr>
          <p:nvPr/>
        </p:nvPicPr>
        <p:blipFill>
          <a:blip r:embed="rId6"/>
          <a:stretch>
            <a:fillRect/>
          </a:stretch>
        </p:blipFill>
        <p:spPr>
          <a:xfrm>
            <a:off x="6770271" y="4931759"/>
            <a:ext cx="439059" cy="439059"/>
          </a:xfrm>
          <a:prstGeom prst="rect">
            <a:avLst/>
          </a:prstGeom>
        </p:spPr>
      </p:pic>
      <p:pic>
        <p:nvPicPr>
          <p:cNvPr id="37" name="Picture 36">
            <a:extLst>
              <a:ext uri="{FF2B5EF4-FFF2-40B4-BE49-F238E27FC236}">
                <a16:creationId xmlns:a16="http://schemas.microsoft.com/office/drawing/2014/main" id="{8AA74731-AD01-49A1-B514-7DB47E9D3CF6}"/>
              </a:ext>
            </a:extLst>
          </p:cNvPr>
          <p:cNvPicPr>
            <a:picLocks noChangeAspect="1"/>
          </p:cNvPicPr>
          <p:nvPr/>
        </p:nvPicPr>
        <p:blipFill>
          <a:blip r:embed="rId7"/>
          <a:stretch>
            <a:fillRect/>
          </a:stretch>
        </p:blipFill>
        <p:spPr>
          <a:xfrm>
            <a:off x="9032325" y="4919420"/>
            <a:ext cx="463735" cy="463735"/>
          </a:xfrm>
          <a:prstGeom prst="rect">
            <a:avLst/>
          </a:prstGeom>
        </p:spPr>
      </p:pic>
      <p:pic>
        <p:nvPicPr>
          <p:cNvPr id="38" name="Graphic 37">
            <a:extLst>
              <a:ext uri="{FF2B5EF4-FFF2-40B4-BE49-F238E27FC236}">
                <a16:creationId xmlns:a16="http://schemas.microsoft.com/office/drawing/2014/main" id="{34822F82-692E-40E6-B382-6D5EF152AA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4776" y="2287524"/>
            <a:ext cx="389141" cy="405355"/>
          </a:xfrm>
          <a:prstGeom prst="rect">
            <a:avLst/>
          </a:prstGeom>
        </p:spPr>
      </p:pic>
      <p:pic>
        <p:nvPicPr>
          <p:cNvPr id="39" name="Graphic 38">
            <a:extLst>
              <a:ext uri="{FF2B5EF4-FFF2-40B4-BE49-F238E27FC236}">
                <a16:creationId xmlns:a16="http://schemas.microsoft.com/office/drawing/2014/main" id="{1BE3C22C-2526-492D-A53B-7584AE0E47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48849" y="2290816"/>
            <a:ext cx="358508" cy="411469"/>
          </a:xfrm>
          <a:prstGeom prst="rect">
            <a:avLst/>
          </a:prstGeom>
        </p:spPr>
      </p:pic>
      <p:pic>
        <p:nvPicPr>
          <p:cNvPr id="40" name="Graphic 39">
            <a:extLst>
              <a:ext uri="{FF2B5EF4-FFF2-40B4-BE49-F238E27FC236}">
                <a16:creationId xmlns:a16="http://schemas.microsoft.com/office/drawing/2014/main" id="{D1CAE311-E66A-451E-8E91-2AF5C2F208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7916" y="2332195"/>
            <a:ext cx="443768" cy="316015"/>
          </a:xfrm>
          <a:prstGeom prst="rect">
            <a:avLst/>
          </a:prstGeom>
        </p:spPr>
      </p:pic>
      <p:sp>
        <p:nvSpPr>
          <p:cNvPr id="41" name="Freeform 5">
            <a:extLst>
              <a:ext uri="{FF2B5EF4-FFF2-40B4-BE49-F238E27FC236}">
                <a16:creationId xmlns:a16="http://schemas.microsoft.com/office/drawing/2014/main" id="{FD4C7525-B9BA-423B-801F-6D6BC194E5CF}"/>
              </a:ext>
            </a:extLst>
          </p:cNvPr>
          <p:cNvSpPr>
            <a:spLocks/>
          </p:cNvSpPr>
          <p:nvPr/>
        </p:nvSpPr>
        <p:spPr bwMode="auto">
          <a:xfrm>
            <a:off x="9048415" y="2355708"/>
            <a:ext cx="431558" cy="26898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pic>
        <p:nvPicPr>
          <p:cNvPr id="42" name="Graphic 41">
            <a:extLst>
              <a:ext uri="{FF2B5EF4-FFF2-40B4-BE49-F238E27FC236}">
                <a16:creationId xmlns:a16="http://schemas.microsoft.com/office/drawing/2014/main" id="{589D7B4B-8438-405C-B092-577615E1D5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86970" y="3451422"/>
            <a:ext cx="731267" cy="738649"/>
          </a:xfrm>
          <a:prstGeom prst="rect">
            <a:avLst/>
          </a:prstGeom>
        </p:spPr>
      </p:pic>
    </p:spTree>
    <p:extLst>
      <p:ext uri="{BB962C8B-B14F-4D97-AF65-F5344CB8AC3E}">
        <p14:creationId xmlns:p14="http://schemas.microsoft.com/office/powerpoint/2010/main" val="38031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Container Instances (ACI)</a:t>
            </a:r>
          </a:p>
        </p:txBody>
      </p:sp>
      <p:sp>
        <p:nvSpPr>
          <p:cNvPr id="7" name="Rectangle 6"/>
          <p:cNvSpPr/>
          <p:nvPr/>
        </p:nvSpPr>
        <p:spPr>
          <a:xfrm>
            <a:off x="656426" y="4106776"/>
            <a:ext cx="11352190" cy="2327988"/>
          </a:xfrm>
          <a:prstGeom prst="rect">
            <a:avLst/>
          </a:prstGeom>
        </p:spPr>
        <p:txBody>
          <a:bodyPr wrap="square" lIns="149175">
            <a:spAutoFit/>
          </a:bodyPr>
          <a:lstStyle/>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containers  with a single command</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Launch container instances in seconds</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Cost effective per second billing</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a:t>
            </a:r>
            <a:r>
              <a:rPr lang="en-US" sz="2448"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Kubelet</a:t>
            </a: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to deploy with K8s</a:t>
            </a:r>
          </a:p>
        </p:txBody>
      </p:sp>
      <p:pic>
        <p:nvPicPr>
          <p:cNvPr id="6" name="Picture 5">
            <a:extLst>
              <a:ext uri="{FF2B5EF4-FFF2-40B4-BE49-F238E27FC236}">
                <a16:creationId xmlns:a16="http://schemas.microsoft.com/office/drawing/2014/main" id="{015EB366-E43D-F740-8AB5-CE6C90371B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6381" y="419467"/>
            <a:ext cx="2534223" cy="2163524"/>
          </a:xfrm>
          <a:prstGeom prst="rect">
            <a:avLst/>
          </a:prstGeom>
        </p:spPr>
      </p:pic>
    </p:spTree>
    <p:extLst>
      <p:ext uri="{BB962C8B-B14F-4D97-AF65-F5344CB8AC3E}">
        <p14:creationId xmlns:p14="http://schemas.microsoft.com/office/powerpoint/2010/main" val="225809382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15A381-33D2-4725-BE6A-53FAA2A36BE3}"/>
              </a:ext>
            </a:extLst>
          </p:cNvPr>
          <p:cNvSpPr>
            <a:spLocks noGrp="1"/>
          </p:cNvSpPr>
          <p:nvPr>
            <p:ph type="title"/>
          </p:nvPr>
        </p:nvSpPr>
        <p:spPr>
          <a:xfrm>
            <a:off x="1588112" y="296898"/>
            <a:ext cx="8886340" cy="917575"/>
          </a:xfrm>
        </p:spPr>
        <p:txBody>
          <a:bodyPr/>
          <a:lstStyle/>
          <a:p>
            <a:pPr algn="ctr"/>
            <a:r>
              <a:rPr lang="en-US" noProof="0" dirty="0"/>
              <a:t>What can you build with ACI</a:t>
            </a:r>
          </a:p>
        </p:txBody>
      </p:sp>
      <p:sp>
        <p:nvSpPr>
          <p:cNvPr id="10" name="Text Placeholder 9">
            <a:extLst>
              <a:ext uri="{FF2B5EF4-FFF2-40B4-BE49-F238E27FC236}">
                <a16:creationId xmlns:a16="http://schemas.microsoft.com/office/drawing/2014/main" id="{F6074E20-12E0-44E5-A7EC-EC76B19DDC85}"/>
              </a:ext>
            </a:extLst>
          </p:cNvPr>
          <p:cNvSpPr>
            <a:spLocks noGrp="1"/>
          </p:cNvSpPr>
          <p:nvPr>
            <p:ph type="body" sz="quarter" idx="11"/>
          </p:nvPr>
        </p:nvSpPr>
        <p:spPr>
          <a:xfrm>
            <a:off x="4312091" y="1682547"/>
            <a:ext cx="6299021" cy="4585871"/>
          </a:xfrm>
        </p:spPr>
        <p:txBody>
          <a:bodyPr/>
          <a:lstStyle/>
          <a:p>
            <a:pPr marL="0" lvl="2" indent="0">
              <a:spcAft>
                <a:spcPts val="5999"/>
              </a:spcAft>
              <a:buNone/>
            </a:pPr>
            <a:r>
              <a:rPr lang="en-US" noProof="0" dirty="0"/>
              <a:t>Azure Container Service (AKS) can use the Virtual </a:t>
            </a:r>
            <a:r>
              <a:rPr lang="en-US" noProof="0" dirty="0" err="1"/>
              <a:t>Kubelet</a:t>
            </a:r>
            <a:r>
              <a:rPr lang="en-US" noProof="0" dirty="0"/>
              <a:t> to provision pods inside ACI that start in seconds. Then ACI provides fast, isolated compute to meet traffic that comes in spikes, without the need to manage servers.</a:t>
            </a:r>
          </a:p>
          <a:p>
            <a:pPr marL="0" lvl="2" indent="0">
              <a:spcAft>
                <a:spcPts val="5999"/>
              </a:spcAft>
              <a:buNone/>
            </a:pPr>
            <a:r>
              <a:rPr lang="en-US" noProof="0" dirty="0"/>
              <a:t>Combine ACI with the ACI Logic Apps connector, Azure queues, and Azure Functions to build robust infrastructure that can elastically scale out containers on demand. </a:t>
            </a:r>
          </a:p>
          <a:p>
            <a:pPr marL="0" lvl="2" indent="0">
              <a:spcAft>
                <a:spcPts val="5999"/>
              </a:spcAft>
              <a:buNone/>
            </a:pPr>
            <a:r>
              <a:rPr lang="en-US" noProof="0" dirty="0"/>
              <a:t>Use Azure Container Instances for data processing where source data is ingested, processed, and placed in a durable store such as Azure Blob storage. Achieve significant cost savings through per-second billing. </a:t>
            </a:r>
          </a:p>
        </p:txBody>
      </p:sp>
      <p:grpSp>
        <p:nvGrpSpPr>
          <p:cNvPr id="12" name="Group 11">
            <a:extLst>
              <a:ext uri="{FF2B5EF4-FFF2-40B4-BE49-F238E27FC236}">
                <a16:creationId xmlns:a16="http://schemas.microsoft.com/office/drawing/2014/main" id="{C7A02A94-5032-4C3E-878F-ACE2ABEC696E}"/>
              </a:ext>
            </a:extLst>
          </p:cNvPr>
          <p:cNvGrpSpPr/>
          <p:nvPr/>
        </p:nvGrpSpPr>
        <p:grpSpPr>
          <a:xfrm>
            <a:off x="1748043" y="1762873"/>
            <a:ext cx="2238067" cy="1197570"/>
            <a:chOff x="2904000" y="2247096"/>
            <a:chExt cx="2238385" cy="1197740"/>
          </a:xfrm>
        </p:grpSpPr>
        <p:sp>
          <p:nvSpPr>
            <p:cNvPr id="2" name="Rectangle 1">
              <a:extLst>
                <a:ext uri="{FF2B5EF4-FFF2-40B4-BE49-F238E27FC236}">
                  <a16:creationId xmlns:a16="http://schemas.microsoft.com/office/drawing/2014/main" id="{63DEA747-2990-4B75-8E3C-508A6EC7B0F8}"/>
                </a:ext>
              </a:extLst>
            </p:cNvPr>
            <p:cNvSpPr/>
            <p:nvPr/>
          </p:nvSpPr>
          <p:spPr>
            <a:xfrm>
              <a:off x="2904000" y="3131215"/>
              <a:ext cx="2238385"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Elastic bursting with AKS</a:t>
              </a:r>
              <a:endParaRPr lang="en-US" sz="1398">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BF609FAD-E0FB-4260-9909-8ED31DAAE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612" y="2247096"/>
              <a:ext cx="1239158" cy="859532"/>
            </a:xfrm>
            <a:prstGeom prst="rect">
              <a:avLst/>
            </a:prstGeom>
          </p:spPr>
        </p:pic>
      </p:grpSp>
      <p:grpSp>
        <p:nvGrpSpPr>
          <p:cNvPr id="13" name="Group 12">
            <a:extLst>
              <a:ext uri="{FF2B5EF4-FFF2-40B4-BE49-F238E27FC236}">
                <a16:creationId xmlns:a16="http://schemas.microsoft.com/office/drawing/2014/main" id="{7CBF5EBF-59A9-45ED-B447-2FE7559F5F8C}"/>
              </a:ext>
            </a:extLst>
          </p:cNvPr>
          <p:cNvGrpSpPr/>
          <p:nvPr/>
        </p:nvGrpSpPr>
        <p:grpSpPr>
          <a:xfrm>
            <a:off x="1675818" y="3348714"/>
            <a:ext cx="2382515" cy="1424566"/>
            <a:chOff x="2831765" y="3814824"/>
            <a:chExt cx="2382853" cy="1424768"/>
          </a:xfrm>
        </p:grpSpPr>
        <p:sp>
          <p:nvSpPr>
            <p:cNvPr id="7" name="Rectangle 6">
              <a:extLst>
                <a:ext uri="{FF2B5EF4-FFF2-40B4-BE49-F238E27FC236}">
                  <a16:creationId xmlns:a16="http://schemas.microsoft.com/office/drawing/2014/main" id="{71EB74A3-15DD-4A74-B8E4-D4AEAE27148A}"/>
                </a:ext>
              </a:extLst>
            </p:cNvPr>
            <p:cNvSpPr/>
            <p:nvPr/>
          </p:nvSpPr>
          <p:spPr>
            <a:xfrm>
              <a:off x="2831765" y="4706217"/>
              <a:ext cx="2382853" cy="533375"/>
            </a:xfrm>
            <a:prstGeom prst="rect">
              <a:avLst/>
            </a:prstGeom>
          </p:spPr>
          <p:txBody>
            <a:bodyPr wrap="square">
              <a:spAutoFit/>
            </a:bodyPr>
            <a:lstStyle/>
            <a:p>
              <a:pPr algn="ctr"/>
              <a:r>
                <a:rPr lang="en-US" sz="1398">
                  <a:latin typeface="Segoe UI Semibold" panose="020B0702040204020203" pitchFamily="34" charset="0"/>
                  <a:cs typeface="Segoe UI Semibold" panose="020B0702040204020203" pitchFamily="34" charset="0"/>
                </a:rPr>
                <a:t>Event-driven applications with Azure Logic Apps</a:t>
              </a:r>
            </a:p>
          </p:txBody>
        </p:sp>
        <p:pic>
          <p:nvPicPr>
            <p:cNvPr id="8" name="Graphic 7">
              <a:extLst>
                <a:ext uri="{FF2B5EF4-FFF2-40B4-BE49-F238E27FC236}">
                  <a16:creationId xmlns:a16="http://schemas.microsoft.com/office/drawing/2014/main" id="{F0D42C5C-B963-43E6-B50A-FF95D710E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612" y="3814824"/>
              <a:ext cx="1239158" cy="859532"/>
            </a:xfrm>
            <a:prstGeom prst="rect">
              <a:avLst/>
            </a:prstGeom>
          </p:spPr>
        </p:pic>
      </p:grpSp>
      <p:grpSp>
        <p:nvGrpSpPr>
          <p:cNvPr id="14" name="Group 13">
            <a:extLst>
              <a:ext uri="{FF2B5EF4-FFF2-40B4-BE49-F238E27FC236}">
                <a16:creationId xmlns:a16="http://schemas.microsoft.com/office/drawing/2014/main" id="{4885D11F-D3DA-491E-9B79-F4F71D5ED834}"/>
              </a:ext>
            </a:extLst>
          </p:cNvPr>
          <p:cNvGrpSpPr/>
          <p:nvPr/>
        </p:nvGrpSpPr>
        <p:grpSpPr>
          <a:xfrm>
            <a:off x="1912939" y="5248865"/>
            <a:ext cx="1908272" cy="1131912"/>
            <a:chOff x="3068920" y="5610055"/>
            <a:chExt cx="1908543" cy="1132072"/>
          </a:xfrm>
        </p:grpSpPr>
        <p:pic>
          <p:nvPicPr>
            <p:cNvPr id="20" name="Graphic 19">
              <a:extLst>
                <a:ext uri="{FF2B5EF4-FFF2-40B4-BE49-F238E27FC236}">
                  <a16:creationId xmlns:a16="http://schemas.microsoft.com/office/drawing/2014/main" id="{8B3FE3CA-9748-43C2-888E-2AAD625E7B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6279" y="5610055"/>
              <a:ext cx="1173825" cy="814214"/>
            </a:xfrm>
            <a:prstGeom prst="rect">
              <a:avLst/>
            </a:prstGeom>
          </p:spPr>
        </p:pic>
        <p:sp>
          <p:nvSpPr>
            <p:cNvPr id="21" name="Rectangle 20">
              <a:extLst>
                <a:ext uri="{FF2B5EF4-FFF2-40B4-BE49-F238E27FC236}">
                  <a16:creationId xmlns:a16="http://schemas.microsoft.com/office/drawing/2014/main" id="{B3BAC132-9D85-40F7-BA3C-3FEBDABFB0AF}"/>
                </a:ext>
              </a:extLst>
            </p:cNvPr>
            <p:cNvSpPr/>
            <p:nvPr/>
          </p:nvSpPr>
          <p:spPr>
            <a:xfrm>
              <a:off x="3068920" y="6428506"/>
              <a:ext cx="1908543"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Data processing jobs</a:t>
              </a:r>
              <a:endParaRPr lang="en-US" sz="1398">
                <a:latin typeface="Segoe UI Semibold" panose="020B0702040204020203" pitchFamily="34" charset="0"/>
                <a:cs typeface="Segoe UI Semibold" panose="020B0702040204020203" pitchFamily="34" charset="0"/>
              </a:endParaRPr>
            </a:p>
          </p:txBody>
        </p:sp>
      </p:grpSp>
      <p:cxnSp>
        <p:nvCxnSpPr>
          <p:cNvPr id="85" name="Straight Arrow Connector 84">
            <a:extLst>
              <a:ext uri="{FF2B5EF4-FFF2-40B4-BE49-F238E27FC236}">
                <a16:creationId xmlns:a16="http://schemas.microsoft.com/office/drawing/2014/main" id="{BE61CD13-4631-4486-B6D9-966D215800B0}"/>
              </a:ext>
            </a:extLst>
          </p:cNvPr>
          <p:cNvCxnSpPr>
            <a:cxnSpLocks/>
          </p:cNvCxnSpPr>
          <p:nvPr/>
        </p:nvCxnSpPr>
        <p:spPr>
          <a:xfrm flipH="1">
            <a:off x="1871195" y="3124472"/>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224B71-5A07-4845-9844-6CE4D373C690}"/>
              </a:ext>
            </a:extLst>
          </p:cNvPr>
          <p:cNvCxnSpPr>
            <a:cxnSpLocks/>
          </p:cNvCxnSpPr>
          <p:nvPr/>
        </p:nvCxnSpPr>
        <p:spPr>
          <a:xfrm flipH="1">
            <a:off x="1871195" y="4968250"/>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91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80AE-53FA-49BF-8998-831D4E2E4ED6}"/>
              </a:ext>
            </a:extLst>
          </p:cNvPr>
          <p:cNvSpPr>
            <a:spLocks noGrp="1"/>
          </p:cNvSpPr>
          <p:nvPr>
            <p:ph type="title"/>
          </p:nvPr>
        </p:nvSpPr>
        <p:spPr>
          <a:xfrm>
            <a:off x="275481" y="295274"/>
            <a:ext cx="11887878" cy="917575"/>
          </a:xfrm>
        </p:spPr>
        <p:txBody>
          <a:bodyPr/>
          <a:lstStyle/>
          <a:p>
            <a:pPr algn="ctr"/>
            <a:r>
              <a:rPr lang="en-US" noProof="0" dirty="0" err="1">
                <a:solidFill>
                  <a:srgbClr val="505050"/>
                </a:solidFill>
              </a:rPr>
              <a:t>Nodeless</a:t>
            </a:r>
            <a:r>
              <a:rPr lang="en-US" noProof="0" dirty="0">
                <a:solidFill>
                  <a:srgbClr val="505050"/>
                </a:solidFill>
              </a:rPr>
              <a:t> Kubernetes (AKS + ACI)</a:t>
            </a:r>
            <a:br>
              <a:rPr lang="en-US" noProof="0" dirty="0">
                <a:solidFill>
                  <a:srgbClr val="505050"/>
                </a:solidFill>
              </a:rPr>
            </a:br>
            <a:endParaRPr lang="en-US" noProof="0" dirty="0"/>
          </a:p>
        </p:txBody>
      </p:sp>
      <p:sp>
        <p:nvSpPr>
          <p:cNvPr id="218" name="Rectangle: Rounded Corners 217">
            <a:extLst>
              <a:ext uri="{FF2B5EF4-FFF2-40B4-BE49-F238E27FC236}">
                <a16:creationId xmlns:a16="http://schemas.microsoft.com/office/drawing/2014/main" id="{2223AE35-5C3D-4A88-AE42-10D441F0819D}"/>
              </a:ext>
            </a:extLst>
          </p:cNvPr>
          <p:cNvSpPr/>
          <p:nvPr/>
        </p:nvSpPr>
        <p:spPr bwMode="auto">
          <a:xfrm>
            <a:off x="4720889" y="3183620"/>
            <a:ext cx="1241840" cy="1241840"/>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Kubernetes control pane</a:t>
            </a:r>
          </a:p>
        </p:txBody>
      </p:sp>
      <p:grpSp>
        <p:nvGrpSpPr>
          <p:cNvPr id="219" name="Group 218">
            <a:extLst>
              <a:ext uri="{FF2B5EF4-FFF2-40B4-BE49-F238E27FC236}">
                <a16:creationId xmlns:a16="http://schemas.microsoft.com/office/drawing/2014/main" id="{C9389A90-D531-42BB-8306-14011C81EFF0}"/>
              </a:ext>
            </a:extLst>
          </p:cNvPr>
          <p:cNvGrpSpPr/>
          <p:nvPr/>
        </p:nvGrpSpPr>
        <p:grpSpPr>
          <a:xfrm>
            <a:off x="2062173" y="2548156"/>
            <a:ext cx="375632" cy="623671"/>
            <a:chOff x="3970338" y="2971801"/>
            <a:chExt cx="584200" cy="969962"/>
          </a:xfrm>
        </p:grpSpPr>
        <p:sp>
          <p:nvSpPr>
            <p:cNvPr id="220" name="Freeform 9">
              <a:extLst>
                <a:ext uri="{FF2B5EF4-FFF2-40B4-BE49-F238E27FC236}">
                  <a16:creationId xmlns:a16="http://schemas.microsoft.com/office/drawing/2014/main" id="{FFADAD07-2ABC-403B-B4EC-C039902A86F0}"/>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1" name="Oval 12">
              <a:extLst>
                <a:ext uri="{FF2B5EF4-FFF2-40B4-BE49-F238E27FC236}">
                  <a16:creationId xmlns:a16="http://schemas.microsoft.com/office/drawing/2014/main" id="{20715EEE-2E41-4FC0-BBD0-21BCEE971B2D}"/>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2" name="Line 13">
              <a:extLst>
                <a:ext uri="{FF2B5EF4-FFF2-40B4-BE49-F238E27FC236}">
                  <a16:creationId xmlns:a16="http://schemas.microsoft.com/office/drawing/2014/main" id="{E7B85FC0-A3DB-4335-944E-F5346CFA562D}"/>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3" name="Freeform 14">
              <a:extLst>
                <a:ext uri="{FF2B5EF4-FFF2-40B4-BE49-F238E27FC236}">
                  <a16:creationId xmlns:a16="http://schemas.microsoft.com/office/drawing/2014/main" id="{09A5170B-0A53-4000-A666-E775BCB8AA5D}"/>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224" name="TextBox 223">
            <a:extLst>
              <a:ext uri="{FF2B5EF4-FFF2-40B4-BE49-F238E27FC236}">
                <a16:creationId xmlns:a16="http://schemas.microsoft.com/office/drawing/2014/main" id="{B20DE190-1750-4319-9F4B-471682EBF1BC}"/>
              </a:ext>
            </a:extLst>
          </p:cNvPr>
          <p:cNvSpPr txBox="1"/>
          <p:nvPr/>
        </p:nvSpPr>
        <p:spPr>
          <a:xfrm>
            <a:off x="1671690" y="3254954"/>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 architect</a:t>
            </a:r>
          </a:p>
        </p:txBody>
      </p:sp>
      <p:sp>
        <p:nvSpPr>
          <p:cNvPr id="225" name="TextBox 224">
            <a:extLst>
              <a:ext uri="{FF2B5EF4-FFF2-40B4-BE49-F238E27FC236}">
                <a16:creationId xmlns:a16="http://schemas.microsoft.com/office/drawing/2014/main" id="{5826347F-64AB-4886-8F78-9A43E4106ADB}"/>
              </a:ext>
            </a:extLst>
          </p:cNvPr>
          <p:cNvSpPr txBox="1"/>
          <p:nvPr/>
        </p:nvSpPr>
        <p:spPr>
          <a:xfrm>
            <a:off x="1671690" y="4691649"/>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Infrastructure architect</a:t>
            </a:r>
          </a:p>
        </p:txBody>
      </p:sp>
      <p:sp>
        <p:nvSpPr>
          <p:cNvPr id="226" name="Rectangle: Rounded Corners 225">
            <a:extLst>
              <a:ext uri="{FF2B5EF4-FFF2-40B4-BE49-F238E27FC236}">
                <a16:creationId xmlns:a16="http://schemas.microsoft.com/office/drawing/2014/main" id="{C3A68B71-6DFA-4BAF-ABCE-C9137D8E49AE}"/>
              </a:ext>
            </a:extLst>
          </p:cNvPr>
          <p:cNvSpPr/>
          <p:nvPr/>
        </p:nvSpPr>
        <p:spPr bwMode="auto">
          <a:xfrm>
            <a:off x="8001301" y="2612212"/>
            <a:ext cx="2790313" cy="2384656"/>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Azure Container Instances (ACI)</a:t>
            </a:r>
          </a:p>
        </p:txBody>
      </p:sp>
      <p:sp>
        <p:nvSpPr>
          <p:cNvPr id="227" name="Rectangle: Rounded Corners 226">
            <a:extLst>
              <a:ext uri="{FF2B5EF4-FFF2-40B4-BE49-F238E27FC236}">
                <a16:creationId xmlns:a16="http://schemas.microsoft.com/office/drawing/2014/main" id="{D3DB0FDE-FA9B-4E33-ACA0-339EA9F6C9B4}"/>
              </a:ext>
            </a:extLst>
          </p:cNvPr>
          <p:cNvSpPr/>
          <p:nvPr/>
        </p:nvSpPr>
        <p:spPr bwMode="auto">
          <a:xfrm>
            <a:off x="6716323" y="3183620"/>
            <a:ext cx="620610" cy="1241840"/>
          </a:xfrm>
          <a:prstGeom prst="roundRect">
            <a:avLst>
              <a:gd name="adj" fmla="val 3125"/>
            </a:avLst>
          </a:prstGeom>
          <a:solidFill>
            <a:srgbClr val="008272">
              <a:alpha val="3000"/>
            </a:srgbClr>
          </a:solidFill>
          <a:ln w="12700" cap="flat" cmpd="sng" algn="ctr">
            <a:solidFill>
              <a:srgbClr val="008272"/>
            </a:solidFill>
            <a:prstDash val="solid"/>
            <a:headEnd type="none" w="med" len="med"/>
            <a:tailEnd type="none" w="med" len="med"/>
          </a:ln>
          <a:effectLst/>
        </p:spPr>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ACI Connector</a:t>
            </a:r>
          </a:p>
        </p:txBody>
      </p:sp>
      <p:sp>
        <p:nvSpPr>
          <p:cNvPr id="228" name="Rectangle 15">
            <a:extLst>
              <a:ext uri="{FF2B5EF4-FFF2-40B4-BE49-F238E27FC236}">
                <a16:creationId xmlns:a16="http://schemas.microsoft.com/office/drawing/2014/main" id="{8BED5BEA-D470-4D9B-ACDA-0FE9E4D2A2DE}"/>
              </a:ext>
            </a:extLst>
          </p:cNvPr>
          <p:cNvSpPr>
            <a:spLocks noChangeArrowheads="1"/>
          </p:cNvSpPr>
          <p:nvPr/>
        </p:nvSpPr>
        <p:spPr bwMode="auto">
          <a:xfrm>
            <a:off x="3900031" y="5023505"/>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9" name="Line 16">
            <a:extLst>
              <a:ext uri="{FF2B5EF4-FFF2-40B4-BE49-F238E27FC236}">
                <a16:creationId xmlns:a16="http://schemas.microsoft.com/office/drawing/2014/main" id="{94F3C4F9-43B4-457A-B2FE-D696E4361631}"/>
              </a:ext>
            </a:extLst>
          </p:cNvPr>
          <p:cNvSpPr>
            <a:spLocks noChangeShapeType="1"/>
          </p:cNvSpPr>
          <p:nvPr/>
        </p:nvSpPr>
        <p:spPr bwMode="auto">
          <a:xfrm>
            <a:off x="4234863" y="5887525"/>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0" name="Line 17">
            <a:extLst>
              <a:ext uri="{FF2B5EF4-FFF2-40B4-BE49-F238E27FC236}">
                <a16:creationId xmlns:a16="http://schemas.microsoft.com/office/drawing/2014/main" id="{5CB4E08C-7EC6-41AC-AD30-0F42FBBB74F6}"/>
              </a:ext>
            </a:extLst>
          </p:cNvPr>
          <p:cNvSpPr>
            <a:spLocks noChangeShapeType="1"/>
          </p:cNvSpPr>
          <p:nvPr/>
        </p:nvSpPr>
        <p:spPr bwMode="auto">
          <a:xfrm>
            <a:off x="4481176" y="5785537"/>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1" name="Rectangle 15">
            <a:extLst>
              <a:ext uri="{FF2B5EF4-FFF2-40B4-BE49-F238E27FC236}">
                <a16:creationId xmlns:a16="http://schemas.microsoft.com/office/drawing/2014/main" id="{8244932C-859A-4487-A530-7222EB647FBA}"/>
              </a:ext>
            </a:extLst>
          </p:cNvPr>
          <p:cNvSpPr>
            <a:spLocks noChangeArrowheads="1"/>
          </p:cNvSpPr>
          <p:nvPr/>
        </p:nvSpPr>
        <p:spPr bwMode="auto">
          <a:xfrm>
            <a:off x="5621297" y="502350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2" name="Line 16">
            <a:extLst>
              <a:ext uri="{FF2B5EF4-FFF2-40B4-BE49-F238E27FC236}">
                <a16:creationId xmlns:a16="http://schemas.microsoft.com/office/drawing/2014/main" id="{EBF73363-D5AB-4D6C-B9FF-0D68C67502F6}"/>
              </a:ext>
            </a:extLst>
          </p:cNvPr>
          <p:cNvSpPr>
            <a:spLocks noChangeShapeType="1"/>
          </p:cNvSpPr>
          <p:nvPr/>
        </p:nvSpPr>
        <p:spPr bwMode="auto">
          <a:xfrm>
            <a:off x="5956130" y="5887527"/>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3" name="Line 17">
            <a:extLst>
              <a:ext uri="{FF2B5EF4-FFF2-40B4-BE49-F238E27FC236}">
                <a16:creationId xmlns:a16="http://schemas.microsoft.com/office/drawing/2014/main" id="{AB9361FB-D266-48A6-B1EB-3D09AFD6FB10}"/>
              </a:ext>
            </a:extLst>
          </p:cNvPr>
          <p:cNvSpPr>
            <a:spLocks noChangeShapeType="1"/>
          </p:cNvSpPr>
          <p:nvPr/>
        </p:nvSpPr>
        <p:spPr bwMode="auto">
          <a:xfrm>
            <a:off x="6202443" y="578553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4" name="Rectangle 15">
            <a:extLst>
              <a:ext uri="{FF2B5EF4-FFF2-40B4-BE49-F238E27FC236}">
                <a16:creationId xmlns:a16="http://schemas.microsoft.com/office/drawing/2014/main" id="{40B1071E-EDFF-4E87-AC5B-778439BAEBE7}"/>
              </a:ext>
            </a:extLst>
          </p:cNvPr>
          <p:cNvSpPr>
            <a:spLocks noChangeArrowheads="1"/>
          </p:cNvSpPr>
          <p:nvPr/>
        </p:nvSpPr>
        <p:spPr bwMode="auto">
          <a:xfrm>
            <a:off x="3900031"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5" name="Line 16">
            <a:extLst>
              <a:ext uri="{FF2B5EF4-FFF2-40B4-BE49-F238E27FC236}">
                <a16:creationId xmlns:a16="http://schemas.microsoft.com/office/drawing/2014/main" id="{F22BA565-6A82-4112-A621-0A5FC7AB7D24}"/>
              </a:ext>
            </a:extLst>
          </p:cNvPr>
          <p:cNvSpPr>
            <a:spLocks noChangeShapeType="1"/>
          </p:cNvSpPr>
          <p:nvPr/>
        </p:nvSpPr>
        <p:spPr bwMode="auto">
          <a:xfrm>
            <a:off x="4234863"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6" name="Line 17">
            <a:extLst>
              <a:ext uri="{FF2B5EF4-FFF2-40B4-BE49-F238E27FC236}">
                <a16:creationId xmlns:a16="http://schemas.microsoft.com/office/drawing/2014/main" id="{A33E8F1B-7DB0-49CC-9802-B94522F23967}"/>
              </a:ext>
            </a:extLst>
          </p:cNvPr>
          <p:cNvSpPr>
            <a:spLocks noChangeShapeType="1"/>
          </p:cNvSpPr>
          <p:nvPr/>
        </p:nvSpPr>
        <p:spPr bwMode="auto">
          <a:xfrm>
            <a:off x="4481176"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7" name="Rectangle 15">
            <a:extLst>
              <a:ext uri="{FF2B5EF4-FFF2-40B4-BE49-F238E27FC236}">
                <a16:creationId xmlns:a16="http://schemas.microsoft.com/office/drawing/2014/main" id="{0C62CACC-550E-4504-9100-F40697E1DCAB}"/>
              </a:ext>
            </a:extLst>
          </p:cNvPr>
          <p:cNvSpPr>
            <a:spLocks noChangeArrowheads="1"/>
          </p:cNvSpPr>
          <p:nvPr/>
        </p:nvSpPr>
        <p:spPr bwMode="auto">
          <a:xfrm>
            <a:off x="5621297"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8" name="Line 16">
            <a:extLst>
              <a:ext uri="{FF2B5EF4-FFF2-40B4-BE49-F238E27FC236}">
                <a16:creationId xmlns:a16="http://schemas.microsoft.com/office/drawing/2014/main" id="{60A8F317-C300-451F-95DA-32CFCAA5ADB8}"/>
              </a:ext>
            </a:extLst>
          </p:cNvPr>
          <p:cNvSpPr>
            <a:spLocks noChangeShapeType="1"/>
          </p:cNvSpPr>
          <p:nvPr/>
        </p:nvSpPr>
        <p:spPr bwMode="auto">
          <a:xfrm>
            <a:off x="5956130"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9" name="Line 17">
            <a:extLst>
              <a:ext uri="{FF2B5EF4-FFF2-40B4-BE49-F238E27FC236}">
                <a16:creationId xmlns:a16="http://schemas.microsoft.com/office/drawing/2014/main" id="{14CF7B8F-45C0-4D03-A82A-F298BBA5FB76}"/>
              </a:ext>
            </a:extLst>
          </p:cNvPr>
          <p:cNvSpPr>
            <a:spLocks noChangeShapeType="1"/>
          </p:cNvSpPr>
          <p:nvPr/>
        </p:nvSpPr>
        <p:spPr bwMode="auto">
          <a:xfrm>
            <a:off x="6202443"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40" name="Rectangle: Rounded Corners 239">
            <a:extLst>
              <a:ext uri="{FF2B5EF4-FFF2-40B4-BE49-F238E27FC236}">
                <a16:creationId xmlns:a16="http://schemas.microsoft.com/office/drawing/2014/main" id="{BF74C826-D48F-4689-B3F5-7768F93A361E}"/>
              </a:ext>
            </a:extLst>
          </p:cNvPr>
          <p:cNvSpPr/>
          <p:nvPr/>
        </p:nvSpPr>
        <p:spPr bwMode="auto">
          <a:xfrm>
            <a:off x="3981458"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1" name="Rectangle: Rounded Corners 240">
            <a:extLst>
              <a:ext uri="{FF2B5EF4-FFF2-40B4-BE49-F238E27FC236}">
                <a16:creationId xmlns:a16="http://schemas.microsoft.com/office/drawing/2014/main" id="{5C7DE068-EC5B-4511-9D73-7A51477FD908}"/>
              </a:ext>
            </a:extLst>
          </p:cNvPr>
          <p:cNvSpPr/>
          <p:nvPr/>
        </p:nvSpPr>
        <p:spPr bwMode="auto">
          <a:xfrm>
            <a:off x="3981458"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2" name="Rectangle: Rounded Corners 241">
            <a:extLst>
              <a:ext uri="{FF2B5EF4-FFF2-40B4-BE49-F238E27FC236}">
                <a16:creationId xmlns:a16="http://schemas.microsoft.com/office/drawing/2014/main" id="{6257DAC1-07F6-4CF2-B75D-F9570316020A}"/>
              </a:ext>
            </a:extLst>
          </p:cNvPr>
          <p:cNvSpPr/>
          <p:nvPr/>
        </p:nvSpPr>
        <p:spPr bwMode="auto">
          <a:xfrm>
            <a:off x="4503026"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3" name="Rectangle: Rounded Corners 242">
            <a:extLst>
              <a:ext uri="{FF2B5EF4-FFF2-40B4-BE49-F238E27FC236}">
                <a16:creationId xmlns:a16="http://schemas.microsoft.com/office/drawing/2014/main" id="{68A708B6-8916-432E-BFAB-5FB694806ADA}"/>
              </a:ext>
            </a:extLst>
          </p:cNvPr>
          <p:cNvSpPr/>
          <p:nvPr/>
        </p:nvSpPr>
        <p:spPr bwMode="auto">
          <a:xfrm>
            <a:off x="5705165"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4" name="Rectangle: Rounded Corners 243">
            <a:extLst>
              <a:ext uri="{FF2B5EF4-FFF2-40B4-BE49-F238E27FC236}">
                <a16:creationId xmlns:a16="http://schemas.microsoft.com/office/drawing/2014/main" id="{E22162C7-EDC2-4E90-93D1-87CA86A7B5E0}"/>
              </a:ext>
            </a:extLst>
          </p:cNvPr>
          <p:cNvSpPr/>
          <p:nvPr/>
        </p:nvSpPr>
        <p:spPr bwMode="auto">
          <a:xfrm>
            <a:off x="5705165"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5" name="Rectangle: Rounded Corners 244">
            <a:extLst>
              <a:ext uri="{FF2B5EF4-FFF2-40B4-BE49-F238E27FC236}">
                <a16:creationId xmlns:a16="http://schemas.microsoft.com/office/drawing/2014/main" id="{7C9E5974-7CC7-42B1-BDFF-288FD89D7B63}"/>
              </a:ext>
            </a:extLst>
          </p:cNvPr>
          <p:cNvSpPr/>
          <p:nvPr/>
        </p:nvSpPr>
        <p:spPr bwMode="auto">
          <a:xfrm>
            <a:off x="6226734"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6" name="Rectangle: Rounded Corners 245">
            <a:extLst>
              <a:ext uri="{FF2B5EF4-FFF2-40B4-BE49-F238E27FC236}">
                <a16:creationId xmlns:a16="http://schemas.microsoft.com/office/drawing/2014/main" id="{F7B8FC05-A354-466E-8E72-650EE1E7754B}"/>
              </a:ext>
            </a:extLst>
          </p:cNvPr>
          <p:cNvSpPr/>
          <p:nvPr/>
        </p:nvSpPr>
        <p:spPr bwMode="auto">
          <a:xfrm>
            <a:off x="3981458"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7" name="Rectangle: Rounded Corners 246">
            <a:extLst>
              <a:ext uri="{FF2B5EF4-FFF2-40B4-BE49-F238E27FC236}">
                <a16:creationId xmlns:a16="http://schemas.microsoft.com/office/drawing/2014/main" id="{339B9A9C-F515-42ED-9849-18A761835A4A}"/>
              </a:ext>
            </a:extLst>
          </p:cNvPr>
          <p:cNvSpPr/>
          <p:nvPr/>
        </p:nvSpPr>
        <p:spPr bwMode="auto">
          <a:xfrm>
            <a:off x="3981458"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8" name="Rectangle: Rounded Corners 247">
            <a:extLst>
              <a:ext uri="{FF2B5EF4-FFF2-40B4-BE49-F238E27FC236}">
                <a16:creationId xmlns:a16="http://schemas.microsoft.com/office/drawing/2014/main" id="{412A1377-E546-4CE8-A152-605BAD71ACAE}"/>
              </a:ext>
            </a:extLst>
          </p:cNvPr>
          <p:cNvSpPr/>
          <p:nvPr/>
        </p:nvSpPr>
        <p:spPr bwMode="auto">
          <a:xfrm>
            <a:off x="4503026"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9" name="Rectangle: Rounded Corners 248">
            <a:extLst>
              <a:ext uri="{FF2B5EF4-FFF2-40B4-BE49-F238E27FC236}">
                <a16:creationId xmlns:a16="http://schemas.microsoft.com/office/drawing/2014/main" id="{6E1F8D67-93E8-4E52-8549-90A3AFF0B11F}"/>
              </a:ext>
            </a:extLst>
          </p:cNvPr>
          <p:cNvSpPr/>
          <p:nvPr/>
        </p:nvSpPr>
        <p:spPr bwMode="auto">
          <a:xfrm>
            <a:off x="5705165"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0" name="Rectangle: Rounded Corners 249">
            <a:extLst>
              <a:ext uri="{FF2B5EF4-FFF2-40B4-BE49-F238E27FC236}">
                <a16:creationId xmlns:a16="http://schemas.microsoft.com/office/drawing/2014/main" id="{49587224-D2F1-40C3-B82A-0C5A0FF1E03C}"/>
              </a:ext>
            </a:extLst>
          </p:cNvPr>
          <p:cNvSpPr/>
          <p:nvPr/>
        </p:nvSpPr>
        <p:spPr bwMode="auto">
          <a:xfrm>
            <a:off x="5705165"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1" name="Rectangle: Rounded Corners 250">
            <a:extLst>
              <a:ext uri="{FF2B5EF4-FFF2-40B4-BE49-F238E27FC236}">
                <a16:creationId xmlns:a16="http://schemas.microsoft.com/office/drawing/2014/main" id="{0E96F443-82B4-409D-98D1-C542F5FF01D7}"/>
              </a:ext>
            </a:extLst>
          </p:cNvPr>
          <p:cNvSpPr/>
          <p:nvPr/>
        </p:nvSpPr>
        <p:spPr bwMode="auto">
          <a:xfrm>
            <a:off x="6226734"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2" name="TextBox 251">
            <a:extLst>
              <a:ext uri="{FF2B5EF4-FFF2-40B4-BE49-F238E27FC236}">
                <a16:creationId xmlns:a16="http://schemas.microsoft.com/office/drawing/2014/main" id="{A5861616-B00D-4AF1-A543-8B3F06690E76}"/>
              </a:ext>
            </a:extLst>
          </p:cNvPr>
          <p:cNvSpPr txBox="1"/>
          <p:nvPr/>
        </p:nvSpPr>
        <p:spPr>
          <a:xfrm>
            <a:off x="3893885"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3" name="TextBox 252">
            <a:extLst>
              <a:ext uri="{FF2B5EF4-FFF2-40B4-BE49-F238E27FC236}">
                <a16:creationId xmlns:a16="http://schemas.microsoft.com/office/drawing/2014/main" id="{6274A554-126E-4AFF-864F-DE9C08964438}"/>
              </a:ext>
            </a:extLst>
          </p:cNvPr>
          <p:cNvSpPr txBox="1"/>
          <p:nvPr/>
        </p:nvSpPr>
        <p:spPr>
          <a:xfrm>
            <a:off x="5626994"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4" name="TextBox 253">
            <a:extLst>
              <a:ext uri="{FF2B5EF4-FFF2-40B4-BE49-F238E27FC236}">
                <a16:creationId xmlns:a16="http://schemas.microsoft.com/office/drawing/2014/main" id="{C65CB627-2440-491F-B2E0-9F61D815A890}"/>
              </a:ext>
            </a:extLst>
          </p:cNvPr>
          <p:cNvSpPr txBox="1"/>
          <p:nvPr/>
        </p:nvSpPr>
        <p:spPr>
          <a:xfrm>
            <a:off x="3893885"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5" name="TextBox 254">
            <a:extLst>
              <a:ext uri="{FF2B5EF4-FFF2-40B4-BE49-F238E27FC236}">
                <a16:creationId xmlns:a16="http://schemas.microsoft.com/office/drawing/2014/main" id="{B982D695-EFCE-467B-8800-12C594221BA5}"/>
              </a:ext>
            </a:extLst>
          </p:cNvPr>
          <p:cNvSpPr txBox="1"/>
          <p:nvPr/>
        </p:nvSpPr>
        <p:spPr>
          <a:xfrm>
            <a:off x="5626994"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cxnSp>
        <p:nvCxnSpPr>
          <p:cNvPr id="256" name="Connector: Elbow 255">
            <a:extLst>
              <a:ext uri="{FF2B5EF4-FFF2-40B4-BE49-F238E27FC236}">
                <a16:creationId xmlns:a16="http://schemas.microsoft.com/office/drawing/2014/main" id="{7401F2D7-DAB8-4C1E-AEC1-CEDCDDE1EB20}"/>
              </a:ext>
            </a:extLst>
          </p:cNvPr>
          <p:cNvCxnSpPr>
            <a:cxnSpLocks/>
            <a:stCxn id="218" idx="0"/>
          </p:cNvCxnSpPr>
          <p:nvPr/>
        </p:nvCxnSpPr>
        <p:spPr>
          <a:xfrm rot="5400000" flipH="1" flipV="1">
            <a:off x="5506418" y="2482243"/>
            <a:ext cx="536768" cy="865985"/>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7" name="Connector: Elbow 256">
            <a:extLst>
              <a:ext uri="{FF2B5EF4-FFF2-40B4-BE49-F238E27FC236}">
                <a16:creationId xmlns:a16="http://schemas.microsoft.com/office/drawing/2014/main" id="{416548A3-7330-431D-8FEA-4DB9039E7615}"/>
              </a:ext>
            </a:extLst>
          </p:cNvPr>
          <p:cNvCxnSpPr>
            <a:cxnSpLocks/>
            <a:stCxn id="218" idx="0"/>
          </p:cNvCxnSpPr>
          <p:nvPr/>
        </p:nvCxnSpPr>
        <p:spPr>
          <a:xfrm rot="16200000" flipV="1">
            <a:off x="4641283" y="2483094"/>
            <a:ext cx="536768"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8" name="Connector: Elbow 257">
            <a:extLst>
              <a:ext uri="{FF2B5EF4-FFF2-40B4-BE49-F238E27FC236}">
                <a16:creationId xmlns:a16="http://schemas.microsoft.com/office/drawing/2014/main" id="{6D121178-E8B8-4BB1-A18E-A075455B8786}"/>
              </a:ext>
            </a:extLst>
          </p:cNvPr>
          <p:cNvCxnSpPr>
            <a:cxnSpLocks/>
            <a:stCxn id="218" idx="2"/>
          </p:cNvCxnSpPr>
          <p:nvPr/>
        </p:nvCxnSpPr>
        <p:spPr>
          <a:xfrm rot="5400000">
            <a:off x="4653786" y="4249199"/>
            <a:ext cx="511764"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9" name="Connector: Elbow 258">
            <a:extLst>
              <a:ext uri="{FF2B5EF4-FFF2-40B4-BE49-F238E27FC236}">
                <a16:creationId xmlns:a16="http://schemas.microsoft.com/office/drawing/2014/main" id="{D5384BAE-890A-45FE-B225-E94EDA1D783B}"/>
              </a:ext>
            </a:extLst>
          </p:cNvPr>
          <p:cNvCxnSpPr>
            <a:cxnSpLocks/>
            <a:stCxn id="218" idx="2"/>
          </p:cNvCxnSpPr>
          <p:nvPr/>
        </p:nvCxnSpPr>
        <p:spPr>
          <a:xfrm rot="16200000" flipH="1">
            <a:off x="5518921" y="4248348"/>
            <a:ext cx="511764" cy="865985"/>
          </a:xfrm>
          <a:prstGeom prst="bentConnector3">
            <a:avLst>
              <a:gd name="adj1" fmla="val 50000"/>
            </a:avLst>
          </a:prstGeom>
          <a:noFill/>
          <a:ln w="12700" cap="flat" cmpd="sng" algn="ctr">
            <a:solidFill>
              <a:srgbClr val="505050"/>
            </a:solidFill>
            <a:prstDash val="solid"/>
            <a:headEnd type="none"/>
            <a:tailEnd type="triangle"/>
          </a:ln>
          <a:effectLst/>
        </p:spPr>
      </p:cxnSp>
      <p:sp>
        <p:nvSpPr>
          <p:cNvPr id="260" name="TextBox 259">
            <a:extLst>
              <a:ext uri="{FF2B5EF4-FFF2-40B4-BE49-F238E27FC236}">
                <a16:creationId xmlns:a16="http://schemas.microsoft.com/office/drawing/2014/main" id="{FAB7DF5A-427C-42BC-A49F-0D884B177FEC}"/>
              </a:ext>
            </a:extLst>
          </p:cNvPr>
          <p:cNvSpPr txBox="1"/>
          <p:nvPr/>
        </p:nvSpPr>
        <p:spPr>
          <a:xfrm>
            <a:off x="3817923" y="4046652"/>
            <a:ext cx="805570" cy="251123"/>
          </a:xfrm>
          <a:prstGeom prst="rect">
            <a:avLst/>
          </a:prstGeom>
          <a:noFill/>
        </p:spPr>
        <p:txBody>
          <a:bodyPr wrap="square" lIns="0" tIns="0" rIns="0" bIns="0" rtlCol="0" anchor="t">
            <a:spAutoFit/>
          </a:bodyPr>
          <a:lstStyle/>
          <a:p>
            <a:pPr algn="ctr" defTabSz="932563">
              <a:spcAft>
                <a:spcPts val="600"/>
              </a:spcAft>
            </a:pPr>
            <a:r>
              <a:rPr lang="en-US" sz="800">
                <a:solidFill>
                  <a:srgbClr val="505050"/>
                </a:solidFill>
                <a:latin typeface="Segoe UI"/>
                <a:cs typeface="Segoe UI Semibold" panose="020B0702040204020203" pitchFamily="34" charset="0"/>
              </a:rPr>
              <a:t>Deployment/ tasks</a:t>
            </a:r>
          </a:p>
        </p:txBody>
      </p:sp>
      <p:grpSp>
        <p:nvGrpSpPr>
          <p:cNvPr id="261" name="Group 260">
            <a:extLst>
              <a:ext uri="{FF2B5EF4-FFF2-40B4-BE49-F238E27FC236}">
                <a16:creationId xmlns:a16="http://schemas.microsoft.com/office/drawing/2014/main" id="{23511617-0234-40E6-B069-B6816EC3DD67}"/>
              </a:ext>
            </a:extLst>
          </p:cNvPr>
          <p:cNvGrpSpPr/>
          <p:nvPr/>
        </p:nvGrpSpPr>
        <p:grpSpPr>
          <a:xfrm>
            <a:off x="5962732" y="3804540"/>
            <a:ext cx="2038568" cy="0"/>
            <a:chOff x="5962696" y="3815266"/>
            <a:chExt cx="2038858" cy="0"/>
          </a:xfrm>
        </p:grpSpPr>
        <p:cxnSp>
          <p:nvCxnSpPr>
            <p:cNvPr id="262" name="Straight Arrow Connector 261">
              <a:extLst>
                <a:ext uri="{FF2B5EF4-FFF2-40B4-BE49-F238E27FC236}">
                  <a16:creationId xmlns:a16="http://schemas.microsoft.com/office/drawing/2014/main" id="{E2101024-956D-4000-8FC0-375323CD0D1D}"/>
                </a:ext>
              </a:extLst>
            </p:cNvPr>
            <p:cNvCxnSpPr>
              <a:stCxn id="218" idx="3"/>
              <a:endCxn id="227" idx="1"/>
            </p:cNvCxnSpPr>
            <p:nvPr/>
          </p:nvCxnSpPr>
          <p:spPr>
            <a:xfrm>
              <a:off x="5962692" y="3815266"/>
              <a:ext cx="753701" cy="0"/>
            </a:xfrm>
            <a:prstGeom prst="straightConnector1">
              <a:avLst/>
            </a:prstGeom>
            <a:noFill/>
            <a:ln w="12700" cap="flat" cmpd="sng" algn="ctr">
              <a:solidFill>
                <a:srgbClr val="505050"/>
              </a:solidFill>
              <a:prstDash val="solid"/>
              <a:headEnd type="none"/>
              <a:tailEnd type="triangle"/>
            </a:ln>
            <a:effectLst/>
          </p:spPr>
        </p:cxnSp>
        <p:cxnSp>
          <p:nvCxnSpPr>
            <p:cNvPr id="263" name="Straight Arrow Connector 262">
              <a:extLst>
                <a:ext uri="{FF2B5EF4-FFF2-40B4-BE49-F238E27FC236}">
                  <a16:creationId xmlns:a16="http://schemas.microsoft.com/office/drawing/2014/main" id="{52FD7FE2-2CF9-4B87-ACAA-A6F5FCE08580}"/>
                </a:ext>
              </a:extLst>
            </p:cNvPr>
            <p:cNvCxnSpPr>
              <a:cxnSpLocks/>
              <a:stCxn id="227" idx="3"/>
              <a:endCxn id="226" idx="1"/>
            </p:cNvCxnSpPr>
            <p:nvPr/>
          </p:nvCxnSpPr>
          <p:spPr>
            <a:xfrm>
              <a:off x="7337092" y="3815266"/>
              <a:ext cx="664462" cy="0"/>
            </a:xfrm>
            <a:prstGeom prst="straightConnector1">
              <a:avLst/>
            </a:prstGeom>
            <a:noFill/>
            <a:ln w="12700" cap="flat" cmpd="sng" algn="ctr">
              <a:solidFill>
                <a:srgbClr val="505050"/>
              </a:solidFill>
              <a:prstDash val="solid"/>
              <a:headEnd type="none"/>
              <a:tailEnd type="triangle"/>
            </a:ln>
            <a:effectLst/>
          </p:spPr>
        </p:cxnSp>
      </p:grpSp>
      <p:sp>
        <p:nvSpPr>
          <p:cNvPr id="264" name="Rectangle: Rounded Corners 263">
            <a:extLst>
              <a:ext uri="{FF2B5EF4-FFF2-40B4-BE49-F238E27FC236}">
                <a16:creationId xmlns:a16="http://schemas.microsoft.com/office/drawing/2014/main" id="{41976379-4F0A-4750-ACF9-B499E7138FC4}"/>
              </a:ext>
            </a:extLst>
          </p:cNvPr>
          <p:cNvSpPr/>
          <p:nvPr/>
        </p:nvSpPr>
        <p:spPr bwMode="auto">
          <a:xfrm>
            <a:off x="81397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5" name="Rectangle: Rounded Corners 264">
            <a:extLst>
              <a:ext uri="{FF2B5EF4-FFF2-40B4-BE49-F238E27FC236}">
                <a16:creationId xmlns:a16="http://schemas.microsoft.com/office/drawing/2014/main" id="{CE1202AE-585E-45EE-BCAF-F0A1F9F63467}"/>
              </a:ext>
            </a:extLst>
          </p:cNvPr>
          <p:cNvSpPr/>
          <p:nvPr/>
        </p:nvSpPr>
        <p:spPr bwMode="auto">
          <a:xfrm>
            <a:off x="86504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6" name="Rectangle: Rounded Corners 265">
            <a:extLst>
              <a:ext uri="{FF2B5EF4-FFF2-40B4-BE49-F238E27FC236}">
                <a16:creationId xmlns:a16="http://schemas.microsoft.com/office/drawing/2014/main" id="{5C9A0982-490B-44B7-8756-E6241E6FBF0A}"/>
              </a:ext>
            </a:extLst>
          </p:cNvPr>
          <p:cNvSpPr/>
          <p:nvPr/>
        </p:nvSpPr>
        <p:spPr bwMode="auto">
          <a:xfrm>
            <a:off x="9161125"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7" name="Rectangle: Rounded Corners 266">
            <a:extLst>
              <a:ext uri="{FF2B5EF4-FFF2-40B4-BE49-F238E27FC236}">
                <a16:creationId xmlns:a16="http://schemas.microsoft.com/office/drawing/2014/main" id="{5EC9EF47-BFCA-4496-8835-2C95807E90D8}"/>
              </a:ext>
            </a:extLst>
          </p:cNvPr>
          <p:cNvSpPr/>
          <p:nvPr/>
        </p:nvSpPr>
        <p:spPr bwMode="auto">
          <a:xfrm>
            <a:off x="9671824"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8" name="Rectangle: Rounded Corners 267">
            <a:extLst>
              <a:ext uri="{FF2B5EF4-FFF2-40B4-BE49-F238E27FC236}">
                <a16:creationId xmlns:a16="http://schemas.microsoft.com/office/drawing/2014/main" id="{04DFD909-469F-4DF6-9CF9-5F1A58D4E54D}"/>
              </a:ext>
            </a:extLst>
          </p:cNvPr>
          <p:cNvSpPr/>
          <p:nvPr/>
        </p:nvSpPr>
        <p:spPr bwMode="auto">
          <a:xfrm>
            <a:off x="101825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9" name="Rectangle: Rounded Corners 268">
            <a:extLst>
              <a:ext uri="{FF2B5EF4-FFF2-40B4-BE49-F238E27FC236}">
                <a16:creationId xmlns:a16="http://schemas.microsoft.com/office/drawing/2014/main" id="{5BF0F8DD-B7D0-4F8A-923C-3AA5757E7485}"/>
              </a:ext>
            </a:extLst>
          </p:cNvPr>
          <p:cNvSpPr/>
          <p:nvPr/>
        </p:nvSpPr>
        <p:spPr bwMode="auto">
          <a:xfrm>
            <a:off x="81397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0" name="Rectangle: Rounded Corners 269">
            <a:extLst>
              <a:ext uri="{FF2B5EF4-FFF2-40B4-BE49-F238E27FC236}">
                <a16:creationId xmlns:a16="http://schemas.microsoft.com/office/drawing/2014/main" id="{5DF22B3B-BF3D-4477-BDE7-996150F639F5}"/>
              </a:ext>
            </a:extLst>
          </p:cNvPr>
          <p:cNvSpPr/>
          <p:nvPr/>
        </p:nvSpPr>
        <p:spPr bwMode="auto">
          <a:xfrm>
            <a:off x="86504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1" name="Rectangle: Rounded Corners 270">
            <a:extLst>
              <a:ext uri="{FF2B5EF4-FFF2-40B4-BE49-F238E27FC236}">
                <a16:creationId xmlns:a16="http://schemas.microsoft.com/office/drawing/2014/main" id="{0CD29167-D353-40E9-A274-88F6A33D6D0B}"/>
              </a:ext>
            </a:extLst>
          </p:cNvPr>
          <p:cNvSpPr/>
          <p:nvPr/>
        </p:nvSpPr>
        <p:spPr bwMode="auto">
          <a:xfrm>
            <a:off x="9161125"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2" name="Rectangle: Rounded Corners 271">
            <a:extLst>
              <a:ext uri="{FF2B5EF4-FFF2-40B4-BE49-F238E27FC236}">
                <a16:creationId xmlns:a16="http://schemas.microsoft.com/office/drawing/2014/main" id="{ACF6DE4E-333F-435B-985A-A1134A9D481D}"/>
              </a:ext>
            </a:extLst>
          </p:cNvPr>
          <p:cNvSpPr/>
          <p:nvPr/>
        </p:nvSpPr>
        <p:spPr bwMode="auto">
          <a:xfrm>
            <a:off x="9671824"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3" name="Rectangle: Rounded Corners 272">
            <a:extLst>
              <a:ext uri="{FF2B5EF4-FFF2-40B4-BE49-F238E27FC236}">
                <a16:creationId xmlns:a16="http://schemas.microsoft.com/office/drawing/2014/main" id="{432DA8F5-69DA-4C4F-8497-2DDF4BC94A5C}"/>
              </a:ext>
            </a:extLst>
          </p:cNvPr>
          <p:cNvSpPr/>
          <p:nvPr/>
        </p:nvSpPr>
        <p:spPr bwMode="auto">
          <a:xfrm>
            <a:off x="101825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4" name="Rectangle: Rounded Corners 273">
            <a:extLst>
              <a:ext uri="{FF2B5EF4-FFF2-40B4-BE49-F238E27FC236}">
                <a16:creationId xmlns:a16="http://schemas.microsoft.com/office/drawing/2014/main" id="{B0BE2F35-EC58-450E-9C4C-BA56F08F4D2A}"/>
              </a:ext>
            </a:extLst>
          </p:cNvPr>
          <p:cNvSpPr/>
          <p:nvPr/>
        </p:nvSpPr>
        <p:spPr bwMode="auto">
          <a:xfrm>
            <a:off x="81397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5" name="Rectangle: Rounded Corners 274">
            <a:extLst>
              <a:ext uri="{FF2B5EF4-FFF2-40B4-BE49-F238E27FC236}">
                <a16:creationId xmlns:a16="http://schemas.microsoft.com/office/drawing/2014/main" id="{0912CE7B-413D-4383-9927-EC422F0EE244}"/>
              </a:ext>
            </a:extLst>
          </p:cNvPr>
          <p:cNvSpPr/>
          <p:nvPr/>
        </p:nvSpPr>
        <p:spPr bwMode="auto">
          <a:xfrm>
            <a:off x="86504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6" name="Rectangle: Rounded Corners 275">
            <a:extLst>
              <a:ext uri="{FF2B5EF4-FFF2-40B4-BE49-F238E27FC236}">
                <a16:creationId xmlns:a16="http://schemas.microsoft.com/office/drawing/2014/main" id="{6DDD620F-669A-45F8-9C6A-59D15FA538AC}"/>
              </a:ext>
            </a:extLst>
          </p:cNvPr>
          <p:cNvSpPr/>
          <p:nvPr/>
        </p:nvSpPr>
        <p:spPr bwMode="auto">
          <a:xfrm>
            <a:off x="9161125"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7" name="Rectangle: Rounded Corners 276">
            <a:extLst>
              <a:ext uri="{FF2B5EF4-FFF2-40B4-BE49-F238E27FC236}">
                <a16:creationId xmlns:a16="http://schemas.microsoft.com/office/drawing/2014/main" id="{52112AEB-E0CB-47A8-A96A-8B3D882E80CA}"/>
              </a:ext>
            </a:extLst>
          </p:cNvPr>
          <p:cNvSpPr/>
          <p:nvPr/>
        </p:nvSpPr>
        <p:spPr bwMode="auto">
          <a:xfrm>
            <a:off x="9671824"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8" name="Rectangle: Rounded Corners 277">
            <a:extLst>
              <a:ext uri="{FF2B5EF4-FFF2-40B4-BE49-F238E27FC236}">
                <a16:creationId xmlns:a16="http://schemas.microsoft.com/office/drawing/2014/main" id="{C33ED36D-EE2C-4F58-AC9C-9DEBD80AD11C}"/>
              </a:ext>
            </a:extLst>
          </p:cNvPr>
          <p:cNvSpPr/>
          <p:nvPr/>
        </p:nvSpPr>
        <p:spPr bwMode="auto">
          <a:xfrm>
            <a:off x="101825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9" name="Rectangle: Rounded Corners 278">
            <a:extLst>
              <a:ext uri="{FF2B5EF4-FFF2-40B4-BE49-F238E27FC236}">
                <a16:creationId xmlns:a16="http://schemas.microsoft.com/office/drawing/2014/main" id="{B54AE3A5-B93F-429D-9505-54C8CBD4744D}"/>
              </a:ext>
            </a:extLst>
          </p:cNvPr>
          <p:cNvSpPr/>
          <p:nvPr/>
        </p:nvSpPr>
        <p:spPr bwMode="auto">
          <a:xfrm>
            <a:off x="81397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0" name="Rectangle: Rounded Corners 279">
            <a:extLst>
              <a:ext uri="{FF2B5EF4-FFF2-40B4-BE49-F238E27FC236}">
                <a16:creationId xmlns:a16="http://schemas.microsoft.com/office/drawing/2014/main" id="{89A7C7C0-7957-4D7B-A4CD-14754C974AE0}"/>
              </a:ext>
            </a:extLst>
          </p:cNvPr>
          <p:cNvSpPr/>
          <p:nvPr/>
        </p:nvSpPr>
        <p:spPr bwMode="auto">
          <a:xfrm>
            <a:off x="86504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1" name="Rectangle: Rounded Corners 280">
            <a:extLst>
              <a:ext uri="{FF2B5EF4-FFF2-40B4-BE49-F238E27FC236}">
                <a16:creationId xmlns:a16="http://schemas.microsoft.com/office/drawing/2014/main" id="{96F95E50-6010-45E1-A13D-5AACE3D6FD83}"/>
              </a:ext>
            </a:extLst>
          </p:cNvPr>
          <p:cNvSpPr/>
          <p:nvPr/>
        </p:nvSpPr>
        <p:spPr bwMode="auto">
          <a:xfrm>
            <a:off x="9161125"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2" name="Rectangle: Rounded Corners 281">
            <a:extLst>
              <a:ext uri="{FF2B5EF4-FFF2-40B4-BE49-F238E27FC236}">
                <a16:creationId xmlns:a16="http://schemas.microsoft.com/office/drawing/2014/main" id="{1BCBDCCD-2052-4629-9F29-CBD2C6E12397}"/>
              </a:ext>
            </a:extLst>
          </p:cNvPr>
          <p:cNvSpPr/>
          <p:nvPr/>
        </p:nvSpPr>
        <p:spPr bwMode="auto">
          <a:xfrm>
            <a:off x="9671824"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3" name="Rectangle: Rounded Corners 282">
            <a:extLst>
              <a:ext uri="{FF2B5EF4-FFF2-40B4-BE49-F238E27FC236}">
                <a16:creationId xmlns:a16="http://schemas.microsoft.com/office/drawing/2014/main" id="{E93A8AF3-87C9-4D8D-9E6A-D7F4D395DB78}"/>
              </a:ext>
            </a:extLst>
          </p:cNvPr>
          <p:cNvSpPr/>
          <p:nvPr/>
        </p:nvSpPr>
        <p:spPr bwMode="auto">
          <a:xfrm>
            <a:off x="101825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4" name="Rectangle: Rounded Corners 283">
            <a:extLst>
              <a:ext uri="{FF2B5EF4-FFF2-40B4-BE49-F238E27FC236}">
                <a16:creationId xmlns:a16="http://schemas.microsoft.com/office/drawing/2014/main" id="{E6B4A0A5-2720-4D43-9C4F-D67CC68F7506}"/>
              </a:ext>
            </a:extLst>
          </p:cNvPr>
          <p:cNvSpPr/>
          <p:nvPr/>
        </p:nvSpPr>
        <p:spPr bwMode="auto">
          <a:xfrm>
            <a:off x="81397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5" name="Rectangle: Rounded Corners 284">
            <a:extLst>
              <a:ext uri="{FF2B5EF4-FFF2-40B4-BE49-F238E27FC236}">
                <a16:creationId xmlns:a16="http://schemas.microsoft.com/office/drawing/2014/main" id="{35E1C09F-218A-447D-8586-AF78EE6D9EDD}"/>
              </a:ext>
            </a:extLst>
          </p:cNvPr>
          <p:cNvSpPr/>
          <p:nvPr/>
        </p:nvSpPr>
        <p:spPr bwMode="auto">
          <a:xfrm>
            <a:off x="86504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6" name="Rectangle: Rounded Corners 285">
            <a:extLst>
              <a:ext uri="{FF2B5EF4-FFF2-40B4-BE49-F238E27FC236}">
                <a16:creationId xmlns:a16="http://schemas.microsoft.com/office/drawing/2014/main" id="{BF722C22-C605-4BFA-8654-00CF7B63F7C7}"/>
              </a:ext>
            </a:extLst>
          </p:cNvPr>
          <p:cNvSpPr/>
          <p:nvPr/>
        </p:nvSpPr>
        <p:spPr bwMode="auto">
          <a:xfrm>
            <a:off x="9161125"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7" name="Rectangle: Rounded Corners 286">
            <a:extLst>
              <a:ext uri="{FF2B5EF4-FFF2-40B4-BE49-F238E27FC236}">
                <a16:creationId xmlns:a16="http://schemas.microsoft.com/office/drawing/2014/main" id="{8EA24455-8416-46E7-868B-4B2AF498E37D}"/>
              </a:ext>
            </a:extLst>
          </p:cNvPr>
          <p:cNvSpPr/>
          <p:nvPr/>
        </p:nvSpPr>
        <p:spPr bwMode="auto">
          <a:xfrm>
            <a:off x="9671824"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8" name="Rectangle: Rounded Corners 287">
            <a:extLst>
              <a:ext uri="{FF2B5EF4-FFF2-40B4-BE49-F238E27FC236}">
                <a16:creationId xmlns:a16="http://schemas.microsoft.com/office/drawing/2014/main" id="{B375FC42-0627-43C9-8865-196D97E0593F}"/>
              </a:ext>
            </a:extLst>
          </p:cNvPr>
          <p:cNvSpPr/>
          <p:nvPr/>
        </p:nvSpPr>
        <p:spPr bwMode="auto">
          <a:xfrm>
            <a:off x="101825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grpSp>
        <p:nvGrpSpPr>
          <p:cNvPr id="289" name="Group 288">
            <a:extLst>
              <a:ext uri="{FF2B5EF4-FFF2-40B4-BE49-F238E27FC236}">
                <a16:creationId xmlns:a16="http://schemas.microsoft.com/office/drawing/2014/main" id="{6781444A-350D-4B4E-A9D0-B9D2A59D2538}"/>
              </a:ext>
            </a:extLst>
          </p:cNvPr>
          <p:cNvGrpSpPr/>
          <p:nvPr/>
        </p:nvGrpSpPr>
        <p:grpSpPr>
          <a:xfrm>
            <a:off x="2682318" y="3086194"/>
            <a:ext cx="2038573" cy="1424242"/>
            <a:chOff x="2681816" y="3086134"/>
            <a:chExt cx="2038862" cy="1424444"/>
          </a:xfrm>
        </p:grpSpPr>
        <p:cxnSp>
          <p:nvCxnSpPr>
            <p:cNvPr id="290" name="Connector: Elbow 289">
              <a:extLst>
                <a:ext uri="{FF2B5EF4-FFF2-40B4-BE49-F238E27FC236}">
                  <a16:creationId xmlns:a16="http://schemas.microsoft.com/office/drawing/2014/main" id="{124F39FF-B9C8-48CD-9134-CE9750E1F1FA}"/>
                </a:ext>
              </a:extLst>
            </p:cNvPr>
            <p:cNvCxnSpPr>
              <a:cxnSpLocks/>
              <a:endCxn id="218" idx="1"/>
            </p:cNvCxnSpPr>
            <p:nvPr/>
          </p:nvCxnSpPr>
          <p:spPr>
            <a:xfrm flipV="1">
              <a:off x="2681816" y="3804584"/>
              <a:ext cx="2038860" cy="70599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91" name="Connector: Elbow 290">
              <a:extLst>
                <a:ext uri="{FF2B5EF4-FFF2-40B4-BE49-F238E27FC236}">
                  <a16:creationId xmlns:a16="http://schemas.microsoft.com/office/drawing/2014/main" id="{E178FE80-780D-49B8-9731-B0BEC44B83FA}"/>
                </a:ext>
              </a:extLst>
            </p:cNvPr>
            <p:cNvCxnSpPr>
              <a:cxnSpLocks/>
              <a:endCxn id="218" idx="1"/>
            </p:cNvCxnSpPr>
            <p:nvPr/>
          </p:nvCxnSpPr>
          <p:spPr>
            <a:xfrm>
              <a:off x="2681818" y="3086134"/>
              <a:ext cx="2038860" cy="718448"/>
            </a:xfrm>
            <a:prstGeom prst="bentConnector3">
              <a:avLst>
                <a:gd name="adj1" fmla="val 50000"/>
              </a:avLst>
            </a:prstGeom>
            <a:noFill/>
            <a:ln w="12700" cap="flat" cmpd="sng" algn="ctr">
              <a:solidFill>
                <a:srgbClr val="505050"/>
              </a:solidFill>
              <a:prstDash val="solid"/>
              <a:headEnd type="none"/>
              <a:tailEnd type="triangle"/>
            </a:ln>
            <a:effectLst/>
          </p:spPr>
        </p:cxnSp>
        <p:grpSp>
          <p:nvGrpSpPr>
            <p:cNvPr id="292" name="Group 291">
              <a:extLst>
                <a:ext uri="{FF2B5EF4-FFF2-40B4-BE49-F238E27FC236}">
                  <a16:creationId xmlns:a16="http://schemas.microsoft.com/office/drawing/2014/main" id="{6ECD193E-25A6-4D4D-A8E4-AE3254FE73F3}"/>
                </a:ext>
              </a:extLst>
            </p:cNvPr>
            <p:cNvGrpSpPr/>
            <p:nvPr/>
          </p:nvGrpSpPr>
          <p:grpSpPr>
            <a:xfrm>
              <a:off x="3997556" y="3607954"/>
              <a:ext cx="342275" cy="342273"/>
              <a:chOff x="3997556" y="3607954"/>
              <a:chExt cx="342275" cy="342273"/>
            </a:xfrm>
          </p:grpSpPr>
          <p:sp>
            <p:nvSpPr>
              <p:cNvPr id="293" name="Rectangle: Rounded Corners 292">
                <a:extLst>
                  <a:ext uri="{FF2B5EF4-FFF2-40B4-BE49-F238E27FC236}">
                    <a16:creationId xmlns:a16="http://schemas.microsoft.com/office/drawing/2014/main" id="{6B8C9F61-3FC9-4C7E-86C0-FB07F1D8CC40}"/>
                  </a:ext>
                </a:extLst>
              </p:cNvPr>
              <p:cNvSpPr/>
              <p:nvPr/>
            </p:nvSpPr>
            <p:spPr bwMode="auto">
              <a:xfrm>
                <a:off x="3997556" y="3607954"/>
                <a:ext cx="342275" cy="342273"/>
              </a:xfrm>
              <a:prstGeom prst="roundRect">
                <a:avLst>
                  <a:gd name="adj" fmla="val 1042"/>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Freeform 6">
                <a:extLst>
                  <a:ext uri="{FF2B5EF4-FFF2-40B4-BE49-F238E27FC236}">
                    <a16:creationId xmlns:a16="http://schemas.microsoft.com/office/drawing/2014/main" id="{EDA0BA80-44A8-4AAD-A117-682439D685B3}"/>
                  </a:ext>
                </a:extLst>
              </p:cNvPr>
              <p:cNvSpPr>
                <a:spLocks/>
              </p:cNvSpPr>
              <p:nvPr/>
            </p:nvSpPr>
            <p:spPr bwMode="auto">
              <a:xfrm>
                <a:off x="4132995" y="3744250"/>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sp>
        <p:nvSpPr>
          <p:cNvPr id="296" name="Freeform 10">
            <a:extLst>
              <a:ext uri="{FF2B5EF4-FFF2-40B4-BE49-F238E27FC236}">
                <a16:creationId xmlns:a16="http://schemas.microsoft.com/office/drawing/2014/main" id="{A417330A-F7F8-4E27-84A3-E234049C9800}"/>
              </a:ext>
            </a:extLst>
          </p:cNvPr>
          <p:cNvSpPr>
            <a:spLocks/>
          </p:cNvSpPr>
          <p:nvPr/>
        </p:nvSpPr>
        <p:spPr bwMode="auto">
          <a:xfrm>
            <a:off x="5043103" y="3351375"/>
            <a:ext cx="597413" cy="466694"/>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nvGrpSpPr>
          <p:cNvPr id="297" name="Group 296">
            <a:extLst>
              <a:ext uri="{FF2B5EF4-FFF2-40B4-BE49-F238E27FC236}">
                <a16:creationId xmlns:a16="http://schemas.microsoft.com/office/drawing/2014/main" id="{0282148C-EA6A-4185-903B-1D99DF2F001E}"/>
              </a:ext>
            </a:extLst>
          </p:cNvPr>
          <p:cNvGrpSpPr/>
          <p:nvPr/>
        </p:nvGrpSpPr>
        <p:grpSpPr>
          <a:xfrm>
            <a:off x="5134965" y="3454059"/>
            <a:ext cx="413682" cy="260142"/>
            <a:chOff x="2587625" y="2035004"/>
            <a:chExt cx="611189" cy="384346"/>
          </a:xfrm>
        </p:grpSpPr>
        <p:sp>
          <p:nvSpPr>
            <p:cNvPr id="298" name="Oval 14">
              <a:extLst>
                <a:ext uri="{FF2B5EF4-FFF2-40B4-BE49-F238E27FC236}">
                  <a16:creationId xmlns:a16="http://schemas.microsoft.com/office/drawing/2014/main" id="{307D90ED-8E28-4A2D-B205-3B61E494B909}"/>
                </a:ext>
              </a:extLst>
            </p:cNvPr>
            <p:cNvSpPr>
              <a:spLocks noChangeArrowheads="1"/>
            </p:cNvSpPr>
            <p:nvPr/>
          </p:nvSpPr>
          <p:spPr bwMode="auto">
            <a:xfrm>
              <a:off x="3089276" y="2035004"/>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99" name="Oval 15">
              <a:extLst>
                <a:ext uri="{FF2B5EF4-FFF2-40B4-BE49-F238E27FC236}">
                  <a16:creationId xmlns:a16="http://schemas.microsoft.com/office/drawing/2014/main" id="{DBA631CD-E656-4D5D-850E-A9CBDBB0B276}"/>
                </a:ext>
              </a:extLst>
            </p:cNvPr>
            <p:cNvSpPr>
              <a:spLocks noChangeArrowheads="1"/>
            </p:cNvSpPr>
            <p:nvPr/>
          </p:nvSpPr>
          <p:spPr bwMode="auto">
            <a:xfrm>
              <a:off x="2922588" y="2225675"/>
              <a:ext cx="109538" cy="107950"/>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0" name="Oval 16">
              <a:extLst>
                <a:ext uri="{FF2B5EF4-FFF2-40B4-BE49-F238E27FC236}">
                  <a16:creationId xmlns:a16="http://schemas.microsoft.com/office/drawing/2014/main" id="{BE1BC8AA-A270-455F-930F-5F564EE7383E}"/>
                </a:ext>
              </a:extLst>
            </p:cNvPr>
            <p:cNvSpPr>
              <a:spLocks noChangeArrowheads="1"/>
            </p:cNvSpPr>
            <p:nvPr/>
          </p:nvSpPr>
          <p:spPr bwMode="auto">
            <a:xfrm>
              <a:off x="2773363" y="2071515"/>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1" name="Oval 17">
              <a:extLst>
                <a:ext uri="{FF2B5EF4-FFF2-40B4-BE49-F238E27FC236}">
                  <a16:creationId xmlns:a16="http://schemas.microsoft.com/office/drawing/2014/main" id="{49136C7A-2DE7-4023-8145-1A0228FEC48D}"/>
                </a:ext>
              </a:extLst>
            </p:cNvPr>
            <p:cNvSpPr>
              <a:spLocks noChangeArrowheads="1"/>
            </p:cNvSpPr>
            <p:nvPr/>
          </p:nvSpPr>
          <p:spPr bwMode="auto">
            <a:xfrm>
              <a:off x="2587625" y="2308225"/>
              <a:ext cx="109538" cy="111125"/>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2" name="Line 18">
              <a:extLst>
                <a:ext uri="{FF2B5EF4-FFF2-40B4-BE49-F238E27FC236}">
                  <a16:creationId xmlns:a16="http://schemas.microsoft.com/office/drawing/2014/main" id="{7A3E03BB-A3C1-4596-ABDF-CD8084549B2B}"/>
                </a:ext>
              </a:extLst>
            </p:cNvPr>
            <p:cNvSpPr>
              <a:spLocks noChangeShapeType="1"/>
            </p:cNvSpPr>
            <p:nvPr/>
          </p:nvSpPr>
          <p:spPr bwMode="auto">
            <a:xfrm flipV="1">
              <a:off x="2671763" y="2170113"/>
              <a:ext cx="123825" cy="14605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3" name="Line 19">
              <a:extLst>
                <a:ext uri="{FF2B5EF4-FFF2-40B4-BE49-F238E27FC236}">
                  <a16:creationId xmlns:a16="http://schemas.microsoft.com/office/drawing/2014/main" id="{18502F6E-6165-46CA-80F1-97FDD47C3EAC}"/>
                </a:ext>
              </a:extLst>
            </p:cNvPr>
            <p:cNvSpPr>
              <a:spLocks noChangeShapeType="1"/>
            </p:cNvSpPr>
            <p:nvPr/>
          </p:nvSpPr>
          <p:spPr bwMode="auto">
            <a:xfrm flipH="1" flipV="1">
              <a:off x="2867025" y="2170113"/>
              <a:ext cx="69850" cy="73025"/>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4" name="Line 20">
              <a:extLst>
                <a:ext uri="{FF2B5EF4-FFF2-40B4-BE49-F238E27FC236}">
                  <a16:creationId xmlns:a16="http://schemas.microsoft.com/office/drawing/2014/main" id="{0F686EF0-5A0A-4830-9A61-4D39F859949C}"/>
                </a:ext>
              </a:extLst>
            </p:cNvPr>
            <p:cNvSpPr>
              <a:spLocks noChangeShapeType="1"/>
            </p:cNvSpPr>
            <p:nvPr/>
          </p:nvSpPr>
          <p:spPr bwMode="auto">
            <a:xfrm flipH="1">
              <a:off x="3019425" y="2130425"/>
              <a:ext cx="87313" cy="112713"/>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305" name="Group 304">
            <a:extLst>
              <a:ext uri="{FF2B5EF4-FFF2-40B4-BE49-F238E27FC236}">
                <a16:creationId xmlns:a16="http://schemas.microsoft.com/office/drawing/2014/main" id="{DB9D2005-9B86-44AD-942A-37C6BE3D9E38}"/>
              </a:ext>
            </a:extLst>
          </p:cNvPr>
          <p:cNvGrpSpPr/>
          <p:nvPr/>
        </p:nvGrpSpPr>
        <p:grpSpPr>
          <a:xfrm>
            <a:off x="2065665" y="3990397"/>
            <a:ext cx="366685" cy="604882"/>
            <a:chOff x="2857501" y="-1033463"/>
            <a:chExt cx="588963" cy="971550"/>
          </a:xfrm>
        </p:grpSpPr>
        <p:sp>
          <p:nvSpPr>
            <p:cNvPr id="306" name="Line 5">
              <a:extLst>
                <a:ext uri="{FF2B5EF4-FFF2-40B4-BE49-F238E27FC236}">
                  <a16:creationId xmlns:a16="http://schemas.microsoft.com/office/drawing/2014/main" id="{5954FCEA-609A-478F-8235-C19E887A2CFC}"/>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7" name="Freeform 6">
              <a:extLst>
                <a:ext uri="{FF2B5EF4-FFF2-40B4-BE49-F238E27FC236}">
                  <a16:creationId xmlns:a16="http://schemas.microsoft.com/office/drawing/2014/main" id="{393F8AB1-B81A-4B68-81F1-2FF83A11774B}"/>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8" name="Line 9">
              <a:extLst>
                <a:ext uri="{FF2B5EF4-FFF2-40B4-BE49-F238E27FC236}">
                  <a16:creationId xmlns:a16="http://schemas.microsoft.com/office/drawing/2014/main" id="{7BFF250E-AD45-4097-BEB5-5A0AAF0A8E32}"/>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9" name="Line 10">
              <a:extLst>
                <a:ext uri="{FF2B5EF4-FFF2-40B4-BE49-F238E27FC236}">
                  <a16:creationId xmlns:a16="http://schemas.microsoft.com/office/drawing/2014/main" id="{CDBF7604-ABB9-48E4-A64A-C858A8699F38}"/>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0" name="Freeform 11">
              <a:extLst>
                <a:ext uri="{FF2B5EF4-FFF2-40B4-BE49-F238E27FC236}">
                  <a16:creationId xmlns:a16="http://schemas.microsoft.com/office/drawing/2014/main" id="{11170AC8-43E5-46EE-AE02-DA84CF429ECA}"/>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1" name="Freeform 12">
              <a:extLst>
                <a:ext uri="{FF2B5EF4-FFF2-40B4-BE49-F238E27FC236}">
                  <a16:creationId xmlns:a16="http://schemas.microsoft.com/office/drawing/2014/main" id="{AEC81C07-ADA3-43B6-8BB5-1E9D82280375}"/>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2" name="Freeform 13">
              <a:extLst>
                <a:ext uri="{FF2B5EF4-FFF2-40B4-BE49-F238E27FC236}">
                  <a16:creationId xmlns:a16="http://schemas.microsoft.com/office/drawing/2014/main" id="{14FA0ECA-A4DA-445A-A83A-93B50754010A}"/>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3" name="Freeform 14">
              <a:extLst>
                <a:ext uri="{FF2B5EF4-FFF2-40B4-BE49-F238E27FC236}">
                  <a16:creationId xmlns:a16="http://schemas.microsoft.com/office/drawing/2014/main" id="{98A38C8A-60C1-4516-9A42-E230D3E08610}"/>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4" name="Line 15">
              <a:extLst>
                <a:ext uri="{FF2B5EF4-FFF2-40B4-BE49-F238E27FC236}">
                  <a16:creationId xmlns:a16="http://schemas.microsoft.com/office/drawing/2014/main" id="{B9438516-3721-4344-9803-9AF94F13222E}"/>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315" name="Rectangle: Rounded Corners 314">
            <a:extLst>
              <a:ext uri="{FF2B5EF4-FFF2-40B4-BE49-F238E27FC236}">
                <a16:creationId xmlns:a16="http://schemas.microsoft.com/office/drawing/2014/main" id="{CD87F513-D09B-432A-A639-3D2E0E050EA1}"/>
              </a:ext>
            </a:extLst>
          </p:cNvPr>
          <p:cNvSpPr/>
          <p:nvPr/>
        </p:nvSpPr>
        <p:spPr bwMode="auto">
          <a:xfrm>
            <a:off x="6227978"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2F70BE46-08B6-40CB-8817-7A2E91AAE219}"/>
              </a:ext>
            </a:extLst>
          </p:cNvPr>
          <p:cNvSpPr/>
          <p:nvPr/>
        </p:nvSpPr>
        <p:spPr bwMode="auto">
          <a:xfrm>
            <a:off x="4503026"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026CC865-01B8-4A05-B6E9-6464A311918D}"/>
              </a:ext>
            </a:extLst>
          </p:cNvPr>
          <p:cNvSpPr/>
          <p:nvPr/>
        </p:nvSpPr>
        <p:spPr bwMode="auto">
          <a:xfrm>
            <a:off x="6227978"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8" name="Rectangle: Rounded Corners 317">
            <a:extLst>
              <a:ext uri="{FF2B5EF4-FFF2-40B4-BE49-F238E27FC236}">
                <a16:creationId xmlns:a16="http://schemas.microsoft.com/office/drawing/2014/main" id="{0042FC75-6D8C-4B79-8DEE-4FC5EEC97B56}"/>
              </a:ext>
            </a:extLst>
          </p:cNvPr>
          <p:cNvSpPr/>
          <p:nvPr/>
        </p:nvSpPr>
        <p:spPr bwMode="auto">
          <a:xfrm>
            <a:off x="4503026"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9" name="Rectangle: Rounded Corners 318">
            <a:extLst>
              <a:ext uri="{FF2B5EF4-FFF2-40B4-BE49-F238E27FC236}">
                <a16:creationId xmlns:a16="http://schemas.microsoft.com/office/drawing/2014/main" id="{F3857B66-BE82-4359-85EB-F736322AE57B}"/>
              </a:ext>
            </a:extLst>
          </p:cNvPr>
          <p:cNvSpPr/>
          <p:nvPr/>
        </p:nvSpPr>
        <p:spPr bwMode="auto">
          <a:xfrm>
            <a:off x="6226734"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C2FBD283-405B-4F39-8F30-133AB94037EA}"/>
              </a:ext>
            </a:extLst>
          </p:cNvPr>
          <p:cNvSpPr/>
          <p:nvPr/>
        </p:nvSpPr>
        <p:spPr bwMode="auto">
          <a:xfrm>
            <a:off x="4503026"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1" name="Rectangle: Rounded Corners 320">
            <a:extLst>
              <a:ext uri="{FF2B5EF4-FFF2-40B4-BE49-F238E27FC236}">
                <a16:creationId xmlns:a16="http://schemas.microsoft.com/office/drawing/2014/main" id="{500CD6A6-E2F0-4A7E-907F-6CA2B04DF481}"/>
              </a:ext>
            </a:extLst>
          </p:cNvPr>
          <p:cNvSpPr/>
          <p:nvPr/>
        </p:nvSpPr>
        <p:spPr bwMode="auto">
          <a:xfrm>
            <a:off x="6226734"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2" name="Rectangle: Rounded Corners 321">
            <a:extLst>
              <a:ext uri="{FF2B5EF4-FFF2-40B4-BE49-F238E27FC236}">
                <a16:creationId xmlns:a16="http://schemas.microsoft.com/office/drawing/2014/main" id="{DB1A2DE6-19D7-49A3-A827-9C7D65F24C66}"/>
              </a:ext>
            </a:extLst>
          </p:cNvPr>
          <p:cNvSpPr/>
          <p:nvPr/>
        </p:nvSpPr>
        <p:spPr bwMode="auto">
          <a:xfrm>
            <a:off x="4503026"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32" name="Freeform 5">
            <a:extLst>
              <a:ext uri="{FF2B5EF4-FFF2-40B4-BE49-F238E27FC236}">
                <a16:creationId xmlns:a16="http://schemas.microsoft.com/office/drawing/2014/main" id="{C7F29948-4D1C-4EC8-B552-D45D1832DB47}"/>
              </a:ext>
            </a:extLst>
          </p:cNvPr>
          <p:cNvSpPr>
            <a:spLocks/>
          </p:cNvSpPr>
          <p:nvPr/>
        </p:nvSpPr>
        <p:spPr bwMode="auto">
          <a:xfrm>
            <a:off x="4057328" y="3674211"/>
            <a:ext cx="210720" cy="20899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Tree>
    <p:extLst>
      <p:ext uri="{BB962C8B-B14F-4D97-AF65-F5344CB8AC3E}">
        <p14:creationId xmlns:p14="http://schemas.microsoft.com/office/powerpoint/2010/main" val="412594241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89"/>
                                        </p:tgtEl>
                                        <p:attrNameLst>
                                          <p:attrName>style.visibility</p:attrName>
                                        </p:attrNameLst>
                                      </p:cBhvr>
                                      <p:to>
                                        <p:strVal val="visible"/>
                                      </p:to>
                                    </p:set>
                                    <p:animEffect transition="in" filter="wipe(left)">
                                      <p:cBhvr>
                                        <p:cTn id="7" dur="1000"/>
                                        <p:tgtEl>
                                          <p:spTgt spid="289"/>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247"/>
                                        </p:tgtEl>
                                        <p:attrNameLst>
                                          <p:attrName>style.visibility</p:attrName>
                                        </p:attrNameLst>
                                      </p:cBhvr>
                                      <p:to>
                                        <p:strVal val="visible"/>
                                      </p:to>
                                    </p:set>
                                    <p:animEffect transition="in" filter="fade">
                                      <p:cBhvr>
                                        <p:cTn id="13" dur="500"/>
                                        <p:tgtEl>
                                          <p:spTgt spid="247"/>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500"/>
                                        <p:tgtEl>
                                          <p:spTgt spid="248"/>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49"/>
                                        </p:tgtEl>
                                        <p:attrNameLst>
                                          <p:attrName>style.visibility</p:attrName>
                                        </p:attrNameLst>
                                      </p:cBhvr>
                                      <p:to>
                                        <p:strVal val="visible"/>
                                      </p:to>
                                    </p:set>
                                    <p:animEffect transition="in" filter="fade">
                                      <p:cBhvr>
                                        <p:cTn id="19" dur="500"/>
                                        <p:tgtEl>
                                          <p:spTgt spid="249"/>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251"/>
                                        </p:tgtEl>
                                        <p:attrNameLst>
                                          <p:attrName>style.visibility</p:attrName>
                                        </p:attrNameLst>
                                      </p:cBhvr>
                                      <p:to>
                                        <p:strVal val="visible"/>
                                      </p:to>
                                    </p:set>
                                    <p:animEffect transition="in" filter="fade">
                                      <p:cBhvr>
                                        <p:cTn id="25" dur="500"/>
                                        <p:tgtEl>
                                          <p:spTgt spid="251"/>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240"/>
                                        </p:tgtEl>
                                        <p:attrNameLst>
                                          <p:attrName>style.visibility</p:attrName>
                                        </p:attrNameLst>
                                      </p:cBhvr>
                                      <p:to>
                                        <p:strVal val="visible"/>
                                      </p:to>
                                    </p:set>
                                    <p:animEffect transition="in" filter="fade">
                                      <p:cBhvr>
                                        <p:cTn id="28" dur="500"/>
                                        <p:tgtEl>
                                          <p:spTgt spid="240"/>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241"/>
                                        </p:tgtEl>
                                        <p:attrNameLst>
                                          <p:attrName>style.visibility</p:attrName>
                                        </p:attrNameLst>
                                      </p:cBhvr>
                                      <p:to>
                                        <p:strVal val="visible"/>
                                      </p:to>
                                    </p:set>
                                    <p:animEffect transition="in" filter="fade">
                                      <p:cBhvr>
                                        <p:cTn id="31" dur="500"/>
                                        <p:tgtEl>
                                          <p:spTgt spid="241"/>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242"/>
                                        </p:tgtEl>
                                        <p:attrNameLst>
                                          <p:attrName>style.visibility</p:attrName>
                                        </p:attrNameLst>
                                      </p:cBhvr>
                                      <p:to>
                                        <p:strVal val="visible"/>
                                      </p:to>
                                    </p:set>
                                    <p:animEffect transition="in" filter="fade">
                                      <p:cBhvr>
                                        <p:cTn id="34" dur="500"/>
                                        <p:tgtEl>
                                          <p:spTgt spid="242"/>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500"/>
                                        <p:tgtEl>
                                          <p:spTgt spid="243"/>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244"/>
                                        </p:tgtEl>
                                        <p:attrNameLst>
                                          <p:attrName>style.visibility</p:attrName>
                                        </p:attrNameLst>
                                      </p:cBhvr>
                                      <p:to>
                                        <p:strVal val="visible"/>
                                      </p:to>
                                    </p:set>
                                    <p:animEffect transition="in" filter="fade">
                                      <p:cBhvr>
                                        <p:cTn id="40" dur="500"/>
                                        <p:tgtEl>
                                          <p:spTgt spid="244"/>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245"/>
                                        </p:tgtEl>
                                        <p:attrNameLst>
                                          <p:attrName>style.visibility</p:attrName>
                                        </p:attrNameLst>
                                      </p:cBhvr>
                                      <p:to>
                                        <p:strVal val="visible"/>
                                      </p:to>
                                    </p:set>
                                    <p:animEffect transition="in" filter="fade">
                                      <p:cBhvr>
                                        <p:cTn id="43" dur="500"/>
                                        <p:tgtEl>
                                          <p:spTgt spid="245"/>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1000"/>
                                        <p:tgtEl>
                                          <p:spTgt spid="316"/>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5"/>
                                        </p:tgtEl>
                                        <p:attrNameLst>
                                          <p:attrName>style.visibility</p:attrName>
                                        </p:attrNameLst>
                                      </p:cBhvr>
                                      <p:to>
                                        <p:strVal val="visible"/>
                                      </p:to>
                                    </p:set>
                                    <p:animEffect transition="in" filter="fade">
                                      <p:cBhvr>
                                        <p:cTn id="50" dur="1000"/>
                                        <p:tgtEl>
                                          <p:spTgt spid="315"/>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8"/>
                                        </p:tgtEl>
                                        <p:attrNameLst>
                                          <p:attrName>style.visibility</p:attrName>
                                        </p:attrNameLst>
                                      </p:cBhvr>
                                      <p:to>
                                        <p:strVal val="visible"/>
                                      </p:to>
                                    </p:set>
                                    <p:animEffect transition="in" filter="fade">
                                      <p:cBhvr>
                                        <p:cTn id="53" dur="1000"/>
                                        <p:tgtEl>
                                          <p:spTgt spid="318"/>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7"/>
                                        </p:tgtEl>
                                        <p:attrNameLst>
                                          <p:attrName>style.visibility</p:attrName>
                                        </p:attrNameLst>
                                      </p:cBhvr>
                                      <p:to>
                                        <p:strVal val="visible"/>
                                      </p:to>
                                    </p:set>
                                    <p:animEffect transition="in" filter="fade">
                                      <p:cBhvr>
                                        <p:cTn id="56" dur="1000"/>
                                        <p:tgtEl>
                                          <p:spTgt spid="3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1000"/>
                                        <p:tgtEl>
                                          <p:spTgt spid="226"/>
                                        </p:tgtEl>
                                      </p:cBhvr>
                                    </p:animEffect>
                                  </p:childTnLst>
                                </p:cTn>
                              </p:par>
                              <p:par>
                                <p:cTn id="62" presetID="10" presetClass="exit" presetSubtype="0" fill="hold" grpId="1" nodeType="withEffect">
                                  <p:stCondLst>
                                    <p:cond delay="0"/>
                                  </p:stCondLst>
                                  <p:childTnLst>
                                    <p:animEffect transition="out" filter="fade">
                                      <p:cBhvr>
                                        <p:cTn id="63" dur="1000"/>
                                        <p:tgtEl>
                                          <p:spTgt spid="316"/>
                                        </p:tgtEl>
                                      </p:cBhvr>
                                    </p:animEffect>
                                    <p:set>
                                      <p:cBhvr>
                                        <p:cTn id="64" dur="1" fill="hold">
                                          <p:stCondLst>
                                            <p:cond delay="999"/>
                                          </p:stCondLst>
                                        </p:cTn>
                                        <p:tgtEl>
                                          <p:spTgt spid="3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5"/>
                                        </p:tgtEl>
                                      </p:cBhvr>
                                    </p:animEffect>
                                    <p:set>
                                      <p:cBhvr>
                                        <p:cTn id="67" dur="1" fill="hold">
                                          <p:stCondLst>
                                            <p:cond delay="999"/>
                                          </p:stCondLst>
                                        </p:cTn>
                                        <p:tgtEl>
                                          <p:spTgt spid="31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8"/>
                                        </p:tgtEl>
                                      </p:cBhvr>
                                    </p:animEffect>
                                    <p:set>
                                      <p:cBhvr>
                                        <p:cTn id="70" dur="1" fill="hold">
                                          <p:stCondLst>
                                            <p:cond delay="999"/>
                                          </p:stCondLst>
                                        </p:cTn>
                                        <p:tgtEl>
                                          <p:spTgt spid="31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7"/>
                                        </p:tgtEl>
                                      </p:cBhvr>
                                    </p:animEffect>
                                    <p:set>
                                      <p:cBhvr>
                                        <p:cTn id="73" dur="1" fill="hold">
                                          <p:stCondLst>
                                            <p:cond delay="999"/>
                                          </p:stCondLst>
                                        </p:cTn>
                                        <p:tgtEl>
                                          <p:spTgt spid="317"/>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227"/>
                                        </p:tgtEl>
                                        <p:attrNameLst>
                                          <p:attrName>style.visibility</p:attrName>
                                        </p:attrNameLst>
                                      </p:cBhvr>
                                      <p:to>
                                        <p:strVal val="visible"/>
                                      </p:to>
                                    </p:set>
                                    <p:animEffect transition="in" filter="fade">
                                      <p:cBhvr>
                                        <p:cTn id="77" dur="1000"/>
                                        <p:tgtEl>
                                          <p:spTgt spid="227"/>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9"/>
                                        </p:tgtEl>
                                        <p:attrNameLst>
                                          <p:attrName>style.visibility</p:attrName>
                                        </p:attrNameLst>
                                      </p:cBhvr>
                                      <p:to>
                                        <p:strVal val="visible"/>
                                      </p:to>
                                    </p:set>
                                    <p:animEffect transition="in" filter="fade">
                                      <p:cBhvr>
                                        <p:cTn id="81" dur="500"/>
                                        <p:tgtEl>
                                          <p:spTgt spid="319"/>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20"/>
                                        </p:tgtEl>
                                        <p:attrNameLst>
                                          <p:attrName>style.visibility</p:attrName>
                                        </p:attrNameLst>
                                      </p:cBhvr>
                                      <p:to>
                                        <p:strVal val="visible"/>
                                      </p:to>
                                    </p:set>
                                    <p:animEffect transition="in" filter="fade">
                                      <p:cBhvr>
                                        <p:cTn id="84" dur="500"/>
                                        <p:tgtEl>
                                          <p:spTgt spid="320"/>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2"/>
                                        </p:tgtEl>
                                        <p:attrNameLst>
                                          <p:attrName>style.visibility</p:attrName>
                                        </p:attrNameLst>
                                      </p:cBhvr>
                                      <p:to>
                                        <p:strVal val="visible"/>
                                      </p:to>
                                    </p:set>
                                    <p:animEffect transition="in" filter="fade">
                                      <p:cBhvr>
                                        <p:cTn id="87" dur="500"/>
                                        <p:tgtEl>
                                          <p:spTgt spid="322"/>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21"/>
                                        </p:tgtEl>
                                        <p:attrNameLst>
                                          <p:attrName>style.visibility</p:attrName>
                                        </p:attrNameLst>
                                      </p:cBhvr>
                                      <p:to>
                                        <p:strVal val="visible"/>
                                      </p:to>
                                    </p:set>
                                    <p:animEffect transition="in" filter="fade">
                                      <p:cBhvr>
                                        <p:cTn id="90" dur="500"/>
                                        <p:tgtEl>
                                          <p:spTgt spid="321"/>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261"/>
                                        </p:tgtEl>
                                        <p:attrNameLst>
                                          <p:attrName>style.visibility</p:attrName>
                                        </p:attrNameLst>
                                      </p:cBhvr>
                                      <p:to>
                                        <p:strVal val="visible"/>
                                      </p:to>
                                    </p:set>
                                    <p:animEffect transition="in" filter="wipe(left)">
                                      <p:cBhvr>
                                        <p:cTn id="94" dur="1000"/>
                                        <p:tgtEl>
                                          <p:spTgt spid="261"/>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fade">
                                      <p:cBhvr>
                                        <p:cTn id="98" dur="500"/>
                                        <p:tgtEl>
                                          <p:spTgt spid="264"/>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265"/>
                                        </p:tgtEl>
                                        <p:attrNameLst>
                                          <p:attrName>style.visibility</p:attrName>
                                        </p:attrNameLst>
                                      </p:cBhvr>
                                      <p:to>
                                        <p:strVal val="visible"/>
                                      </p:to>
                                    </p:set>
                                    <p:animEffect transition="in" filter="fade">
                                      <p:cBhvr>
                                        <p:cTn id="101" dur="500"/>
                                        <p:tgtEl>
                                          <p:spTgt spid="265"/>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266"/>
                                        </p:tgtEl>
                                        <p:attrNameLst>
                                          <p:attrName>style.visibility</p:attrName>
                                        </p:attrNameLst>
                                      </p:cBhvr>
                                      <p:to>
                                        <p:strVal val="visible"/>
                                      </p:to>
                                    </p:set>
                                    <p:animEffect transition="in" filter="fade">
                                      <p:cBhvr>
                                        <p:cTn id="104" dur="500"/>
                                        <p:tgtEl>
                                          <p:spTgt spid="266"/>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267"/>
                                        </p:tgtEl>
                                        <p:attrNameLst>
                                          <p:attrName>style.visibility</p:attrName>
                                        </p:attrNameLst>
                                      </p:cBhvr>
                                      <p:to>
                                        <p:strVal val="visible"/>
                                      </p:to>
                                    </p:set>
                                    <p:animEffect transition="in" filter="fade">
                                      <p:cBhvr>
                                        <p:cTn id="107" dur="500"/>
                                        <p:tgtEl>
                                          <p:spTgt spid="267"/>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268"/>
                                        </p:tgtEl>
                                        <p:attrNameLst>
                                          <p:attrName>style.visibility</p:attrName>
                                        </p:attrNameLst>
                                      </p:cBhvr>
                                      <p:to>
                                        <p:strVal val="visible"/>
                                      </p:to>
                                    </p:set>
                                    <p:animEffect transition="in" filter="fade">
                                      <p:cBhvr>
                                        <p:cTn id="110" dur="500"/>
                                        <p:tgtEl>
                                          <p:spTgt spid="268"/>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269"/>
                                        </p:tgtEl>
                                        <p:attrNameLst>
                                          <p:attrName>style.visibility</p:attrName>
                                        </p:attrNameLst>
                                      </p:cBhvr>
                                      <p:to>
                                        <p:strVal val="visible"/>
                                      </p:to>
                                    </p:set>
                                    <p:animEffect transition="in" filter="fade">
                                      <p:cBhvr>
                                        <p:cTn id="113" dur="500"/>
                                        <p:tgtEl>
                                          <p:spTgt spid="269"/>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270"/>
                                        </p:tgtEl>
                                        <p:attrNameLst>
                                          <p:attrName>style.visibility</p:attrName>
                                        </p:attrNameLst>
                                      </p:cBhvr>
                                      <p:to>
                                        <p:strVal val="visible"/>
                                      </p:to>
                                    </p:set>
                                    <p:animEffect transition="in" filter="fade">
                                      <p:cBhvr>
                                        <p:cTn id="116" dur="500"/>
                                        <p:tgtEl>
                                          <p:spTgt spid="270"/>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271"/>
                                        </p:tgtEl>
                                        <p:attrNameLst>
                                          <p:attrName>style.visibility</p:attrName>
                                        </p:attrNameLst>
                                      </p:cBhvr>
                                      <p:to>
                                        <p:strVal val="visible"/>
                                      </p:to>
                                    </p:set>
                                    <p:animEffect transition="in" filter="fade">
                                      <p:cBhvr>
                                        <p:cTn id="119" dur="500"/>
                                        <p:tgtEl>
                                          <p:spTgt spid="271"/>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272"/>
                                        </p:tgtEl>
                                        <p:attrNameLst>
                                          <p:attrName>style.visibility</p:attrName>
                                        </p:attrNameLst>
                                      </p:cBhvr>
                                      <p:to>
                                        <p:strVal val="visible"/>
                                      </p:to>
                                    </p:set>
                                    <p:animEffect transition="in" filter="fade">
                                      <p:cBhvr>
                                        <p:cTn id="122" dur="500"/>
                                        <p:tgtEl>
                                          <p:spTgt spid="272"/>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273"/>
                                        </p:tgtEl>
                                        <p:attrNameLst>
                                          <p:attrName>style.visibility</p:attrName>
                                        </p:attrNameLst>
                                      </p:cBhvr>
                                      <p:to>
                                        <p:strVal val="visible"/>
                                      </p:to>
                                    </p:set>
                                    <p:animEffect transition="in" filter="fade">
                                      <p:cBhvr>
                                        <p:cTn id="125" dur="500"/>
                                        <p:tgtEl>
                                          <p:spTgt spid="273"/>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274"/>
                                        </p:tgtEl>
                                        <p:attrNameLst>
                                          <p:attrName>style.visibility</p:attrName>
                                        </p:attrNameLst>
                                      </p:cBhvr>
                                      <p:to>
                                        <p:strVal val="visible"/>
                                      </p:to>
                                    </p:set>
                                    <p:animEffect transition="in" filter="fade">
                                      <p:cBhvr>
                                        <p:cTn id="128" dur="500"/>
                                        <p:tgtEl>
                                          <p:spTgt spid="274"/>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275"/>
                                        </p:tgtEl>
                                        <p:attrNameLst>
                                          <p:attrName>style.visibility</p:attrName>
                                        </p:attrNameLst>
                                      </p:cBhvr>
                                      <p:to>
                                        <p:strVal val="visible"/>
                                      </p:to>
                                    </p:set>
                                    <p:animEffect transition="in" filter="fade">
                                      <p:cBhvr>
                                        <p:cTn id="131" dur="500"/>
                                        <p:tgtEl>
                                          <p:spTgt spid="275"/>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276"/>
                                        </p:tgtEl>
                                        <p:attrNameLst>
                                          <p:attrName>style.visibility</p:attrName>
                                        </p:attrNameLst>
                                      </p:cBhvr>
                                      <p:to>
                                        <p:strVal val="visible"/>
                                      </p:to>
                                    </p:set>
                                    <p:animEffect transition="in" filter="fade">
                                      <p:cBhvr>
                                        <p:cTn id="134" dur="500"/>
                                        <p:tgtEl>
                                          <p:spTgt spid="276"/>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278"/>
                                        </p:tgtEl>
                                        <p:attrNameLst>
                                          <p:attrName>style.visibility</p:attrName>
                                        </p:attrNameLst>
                                      </p:cBhvr>
                                      <p:to>
                                        <p:strVal val="visible"/>
                                      </p:to>
                                    </p:set>
                                    <p:animEffect transition="in" filter="fade">
                                      <p:cBhvr>
                                        <p:cTn id="140" dur="500"/>
                                        <p:tgtEl>
                                          <p:spTgt spid="278"/>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279"/>
                                        </p:tgtEl>
                                        <p:attrNameLst>
                                          <p:attrName>style.visibility</p:attrName>
                                        </p:attrNameLst>
                                      </p:cBhvr>
                                      <p:to>
                                        <p:strVal val="visible"/>
                                      </p:to>
                                    </p:set>
                                    <p:animEffect transition="in" filter="fade">
                                      <p:cBhvr>
                                        <p:cTn id="143" dur="500"/>
                                        <p:tgtEl>
                                          <p:spTgt spid="279"/>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280"/>
                                        </p:tgtEl>
                                        <p:attrNameLst>
                                          <p:attrName>style.visibility</p:attrName>
                                        </p:attrNameLst>
                                      </p:cBhvr>
                                      <p:to>
                                        <p:strVal val="visible"/>
                                      </p:to>
                                    </p:set>
                                    <p:animEffect transition="in" filter="fade">
                                      <p:cBhvr>
                                        <p:cTn id="146" dur="500"/>
                                        <p:tgtEl>
                                          <p:spTgt spid="280"/>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281"/>
                                        </p:tgtEl>
                                        <p:attrNameLst>
                                          <p:attrName>style.visibility</p:attrName>
                                        </p:attrNameLst>
                                      </p:cBhvr>
                                      <p:to>
                                        <p:strVal val="visible"/>
                                      </p:to>
                                    </p:set>
                                    <p:animEffect transition="in" filter="fade">
                                      <p:cBhvr>
                                        <p:cTn id="149" dur="500"/>
                                        <p:tgtEl>
                                          <p:spTgt spid="281"/>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282"/>
                                        </p:tgtEl>
                                        <p:attrNameLst>
                                          <p:attrName>style.visibility</p:attrName>
                                        </p:attrNameLst>
                                      </p:cBhvr>
                                      <p:to>
                                        <p:strVal val="visible"/>
                                      </p:to>
                                    </p:set>
                                    <p:animEffect transition="in" filter="fade">
                                      <p:cBhvr>
                                        <p:cTn id="152" dur="500"/>
                                        <p:tgtEl>
                                          <p:spTgt spid="282"/>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283"/>
                                        </p:tgtEl>
                                        <p:attrNameLst>
                                          <p:attrName>style.visibility</p:attrName>
                                        </p:attrNameLst>
                                      </p:cBhvr>
                                      <p:to>
                                        <p:strVal val="visible"/>
                                      </p:to>
                                    </p:set>
                                    <p:animEffect transition="in" filter="fade">
                                      <p:cBhvr>
                                        <p:cTn id="155" dur="500"/>
                                        <p:tgtEl>
                                          <p:spTgt spid="283"/>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284"/>
                                        </p:tgtEl>
                                        <p:attrNameLst>
                                          <p:attrName>style.visibility</p:attrName>
                                        </p:attrNameLst>
                                      </p:cBhvr>
                                      <p:to>
                                        <p:strVal val="visible"/>
                                      </p:to>
                                    </p:set>
                                    <p:animEffect transition="in" filter="fade">
                                      <p:cBhvr>
                                        <p:cTn id="158" dur="500"/>
                                        <p:tgtEl>
                                          <p:spTgt spid="284"/>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285"/>
                                        </p:tgtEl>
                                        <p:attrNameLst>
                                          <p:attrName>style.visibility</p:attrName>
                                        </p:attrNameLst>
                                      </p:cBhvr>
                                      <p:to>
                                        <p:strVal val="visible"/>
                                      </p:to>
                                    </p:set>
                                    <p:animEffect transition="in" filter="fade">
                                      <p:cBhvr>
                                        <p:cTn id="161" dur="500"/>
                                        <p:tgtEl>
                                          <p:spTgt spid="285"/>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286"/>
                                        </p:tgtEl>
                                        <p:attrNameLst>
                                          <p:attrName>style.visibility</p:attrName>
                                        </p:attrNameLst>
                                      </p:cBhvr>
                                      <p:to>
                                        <p:strVal val="visible"/>
                                      </p:to>
                                    </p:set>
                                    <p:animEffect transition="in" filter="fade">
                                      <p:cBhvr>
                                        <p:cTn id="164" dur="500"/>
                                        <p:tgtEl>
                                          <p:spTgt spid="286"/>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287"/>
                                        </p:tgtEl>
                                        <p:attrNameLst>
                                          <p:attrName>style.visibility</p:attrName>
                                        </p:attrNameLst>
                                      </p:cBhvr>
                                      <p:to>
                                        <p:strVal val="visible"/>
                                      </p:to>
                                    </p:set>
                                    <p:animEffect transition="in" filter="fade">
                                      <p:cBhvr>
                                        <p:cTn id="167" dur="500"/>
                                        <p:tgtEl>
                                          <p:spTgt spid="287"/>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288"/>
                                        </p:tgtEl>
                                        <p:attrNameLst>
                                          <p:attrName>style.visibility</p:attrName>
                                        </p:attrNameLst>
                                      </p:cBhvr>
                                      <p:to>
                                        <p:strVal val="visible"/>
                                      </p:to>
                                    </p:set>
                                    <p:animEffect transition="in" filter="fade">
                                      <p:cBhvr>
                                        <p:cTn id="170"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315" grpId="0" animBg="1"/>
      <p:bldP spid="315" grpId="1" animBg="1"/>
      <p:bldP spid="316" grpId="0" animBg="1"/>
      <p:bldP spid="316" grpId="1" animBg="1"/>
      <p:bldP spid="317" grpId="0" animBg="1"/>
      <p:bldP spid="317" grpId="1" animBg="1"/>
      <p:bldP spid="318" grpId="0" animBg="1"/>
      <p:bldP spid="318" grpId="1" animBg="1"/>
      <p:bldP spid="319" grpId="0" animBg="1"/>
      <p:bldP spid="320" grpId="0" animBg="1"/>
      <p:bldP spid="321" grpId="0" animBg="1"/>
      <p:bldP spid="32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649CA-52F2-B647-A594-9E1E2467394C}"/>
              </a:ext>
            </a:extLst>
          </p:cNvPr>
          <p:cNvSpPr>
            <a:spLocks noGrp="1"/>
          </p:cNvSpPr>
          <p:nvPr>
            <p:ph type="title"/>
          </p:nvPr>
        </p:nvSpPr>
        <p:spPr/>
        <p:txBody>
          <a:bodyPr/>
          <a:lstStyle/>
          <a:p>
            <a:r>
              <a:rPr lang="en-US" noProof="0" dirty="0"/>
              <a:t>Virtual </a:t>
            </a:r>
            <a:r>
              <a:rPr lang="en-US" noProof="0" dirty="0" err="1"/>
              <a:t>Kubelet</a:t>
            </a:r>
            <a:endParaRPr lang="en-US" noProof="0" dirty="0"/>
          </a:p>
        </p:txBody>
      </p:sp>
      <p:pic>
        <p:nvPicPr>
          <p:cNvPr id="5" name="Picture 4">
            <a:extLst>
              <a:ext uri="{FF2B5EF4-FFF2-40B4-BE49-F238E27FC236}">
                <a16:creationId xmlns:a16="http://schemas.microsoft.com/office/drawing/2014/main" id="{7BA6706C-96E1-D945-8CE2-19E988B1C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24" y="1212849"/>
            <a:ext cx="6720583" cy="5198400"/>
          </a:xfrm>
          <a:prstGeom prst="rect">
            <a:avLst/>
          </a:prstGeom>
        </p:spPr>
      </p:pic>
    </p:spTree>
    <p:extLst>
      <p:ext uri="{BB962C8B-B14F-4D97-AF65-F5344CB8AC3E}">
        <p14:creationId xmlns:p14="http://schemas.microsoft.com/office/powerpoint/2010/main" val="191804529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Functions</a:t>
            </a:r>
          </a:p>
        </p:txBody>
      </p:sp>
      <p:sp>
        <p:nvSpPr>
          <p:cNvPr id="8" name="Rectangle 7">
            <a:extLst>
              <a:ext uri="{FF2B5EF4-FFF2-40B4-BE49-F238E27FC236}">
                <a16:creationId xmlns:a16="http://schemas.microsoft.com/office/drawing/2014/main" id="{F3779CDD-22CA-0D4E-8263-8F01EAECC9C9}"/>
              </a:ext>
            </a:extLst>
          </p:cNvPr>
          <p:cNvSpPr/>
          <p:nvPr/>
        </p:nvSpPr>
        <p:spPr>
          <a:xfrm>
            <a:off x="656426" y="4106776"/>
            <a:ext cx="11352190" cy="1560690"/>
          </a:xfrm>
          <a:prstGeom prst="rect">
            <a:avLst/>
          </a:prstGeom>
        </p:spPr>
        <p:txBody>
          <a:bodyPr wrap="square" lIns="149175">
            <a:spAutoFit/>
          </a:bodyPr>
          <a:lstStyle/>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On-demand serverless code</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Develop, debug, deploy in Visual Studio &amp; Visual Studio for Mac </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CI/CD support in Azure DevOps and </a:t>
            </a:r>
            <a:r>
              <a:rPr lang="en-US" sz="2448" err="1">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Github</a:t>
            </a:r>
            <a:endPar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endParaRPr>
          </a:p>
        </p:txBody>
      </p:sp>
      <p:pic>
        <p:nvPicPr>
          <p:cNvPr id="7" name="Graphic 6">
            <a:extLst>
              <a:ext uri="{FF2B5EF4-FFF2-40B4-BE49-F238E27FC236}">
                <a16:creationId xmlns:a16="http://schemas.microsoft.com/office/drawing/2014/main" id="{26D23E4D-BC48-5F45-8103-7EA0EDAD2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427" y="390276"/>
            <a:ext cx="2279047" cy="2099978"/>
          </a:xfrm>
          <a:prstGeom prst="rect">
            <a:avLst/>
          </a:prstGeom>
        </p:spPr>
      </p:pic>
    </p:spTree>
    <p:extLst>
      <p:ext uri="{BB962C8B-B14F-4D97-AF65-F5344CB8AC3E}">
        <p14:creationId xmlns:p14="http://schemas.microsoft.com/office/powerpoint/2010/main" val="139540736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noProof="0" dirty="0"/>
              <a:t>What is Azure Functions?</a:t>
            </a:r>
          </a:p>
        </p:txBody>
      </p:sp>
      <p:sp>
        <p:nvSpPr>
          <p:cNvPr id="4" name="Text Placeholder 2">
            <a:extLst>
              <a:ext uri="{FF2B5EF4-FFF2-40B4-BE49-F238E27FC236}">
                <a16:creationId xmlns:a16="http://schemas.microsoft.com/office/drawing/2014/main" id="{68362B9A-546C-E74A-82CF-2E084DD6D218}"/>
              </a:ext>
            </a:extLst>
          </p:cNvPr>
          <p:cNvSpPr txBox="1">
            <a:spLocks/>
          </p:cNvSpPr>
          <p:nvPr/>
        </p:nvSpPr>
        <p:spPr>
          <a:xfrm>
            <a:off x="270909" y="1189823"/>
            <a:ext cx="11650218" cy="1315978"/>
          </a:xfrm>
          <a:prstGeom prst="rect">
            <a:avLst/>
          </a:prstGeom>
        </p:spPr>
        <p:txBody>
          <a:bodyPr vert="horz" lIns="91427" tIns="45713" rIns="91427" bIns="45713"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0120" indent="-570120" defTabSz="932563">
              <a:lnSpc>
                <a:spcPct val="100000"/>
              </a:lnSpc>
              <a:buFont typeface="Arial" panose="020B0604020202020204" pitchFamily="34" charset="0"/>
              <a:buChar char="•"/>
            </a:pPr>
            <a:r>
              <a:rPr lang="en-US" sz="2448" b="1">
                <a:solidFill>
                  <a:schemeClr val="tx1"/>
                </a:solidFill>
                <a:latin typeface="Segoe UI Light"/>
              </a:rPr>
              <a:t>Open Source Project </a:t>
            </a:r>
            <a:r>
              <a:rPr lang="en-US" sz="2448">
                <a:hlinkClick r:id="" action="ppaction://noaction"/>
              </a:rPr>
              <a:t>https://github.com/Azure/Azure-Functions</a:t>
            </a:r>
            <a:endParaRPr lang="en-US" sz="2448" b="1">
              <a:solidFill>
                <a:schemeClr val="tx1"/>
              </a:solidFill>
              <a:latin typeface="Segoe UI Light"/>
            </a:endParaRPr>
          </a:p>
          <a:p>
            <a:pPr marL="570120" indent="-570120" defTabSz="932563">
              <a:lnSpc>
                <a:spcPct val="100000"/>
              </a:lnSpc>
              <a:buFont typeface="Arial" panose="020B0604020202020204" pitchFamily="34" charset="0"/>
              <a:buChar char="•"/>
              <a:defRPr/>
            </a:pPr>
            <a:r>
              <a:rPr lang="en-US" sz="2448" b="1">
                <a:solidFill>
                  <a:schemeClr val="tx1"/>
                </a:solidFill>
                <a:latin typeface="Segoe UI Light"/>
              </a:rPr>
              <a:t>Programming Model</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Function as the unit of work</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Functions are executed; they start and finish</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Functions have triggers</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Functions can have inputs and outputs (bindings)</a:t>
            </a:r>
          </a:p>
          <a:p>
            <a:pPr marL="570120" indent="-570120" defTabSz="932563">
              <a:lnSpc>
                <a:spcPct val="100000"/>
              </a:lnSpc>
              <a:buFont typeface="Arial" panose="020B0604020202020204" pitchFamily="34" charset="0"/>
              <a:buChar char="•"/>
            </a:pPr>
            <a:r>
              <a:rPr lang="en-US" sz="2448" b="1">
                <a:solidFill>
                  <a:schemeClr val="tx1"/>
                </a:solidFill>
                <a:latin typeface="Segoe UI Light"/>
              </a:rPr>
              <a:t>Supported Languages</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C#, F#, </a:t>
            </a:r>
            <a:r>
              <a:rPr lang="en-US" sz="2040" b="1" err="1">
                <a:solidFill>
                  <a:schemeClr val="tx1"/>
                </a:solidFill>
                <a:latin typeface="Segoe UI Light"/>
              </a:rPr>
              <a:t>Javascript</a:t>
            </a:r>
            <a:r>
              <a:rPr lang="en-US" sz="2040" b="1">
                <a:solidFill>
                  <a:schemeClr val="tx1"/>
                </a:solidFill>
                <a:latin typeface="Segoe UI Light"/>
              </a:rPr>
              <a:t>, Java (Preview), Python (Preview)</a:t>
            </a:r>
          </a:p>
          <a:p>
            <a:pPr marL="570120" indent="-570120" defTabSz="932563">
              <a:lnSpc>
                <a:spcPct val="100000"/>
              </a:lnSpc>
              <a:buFont typeface="Arial" panose="020B0604020202020204" pitchFamily="34" charset="0"/>
              <a:buChar char="•"/>
            </a:pPr>
            <a:r>
              <a:rPr lang="en-US" sz="2448" b="1">
                <a:solidFill>
                  <a:schemeClr val="tx1"/>
                </a:solidFill>
                <a:latin typeface="Segoe UI Light"/>
              </a:rPr>
              <a:t>Tooling Options</a:t>
            </a:r>
          </a:p>
          <a:p>
            <a:pPr marL="803269" lvl="1" indent="-570120" defTabSz="932563">
              <a:lnSpc>
                <a:spcPct val="100000"/>
              </a:lnSpc>
              <a:buFont typeface="Arial" panose="020B0604020202020204" pitchFamily="34" charset="0"/>
              <a:buChar char="•"/>
            </a:pPr>
            <a:r>
              <a:rPr lang="en-US" sz="2040" b="1">
                <a:solidFill>
                  <a:schemeClr val="tx1"/>
                </a:solidFill>
                <a:latin typeface="Segoe UI Light"/>
              </a:rPr>
              <a:t>Portal, Visual Studio, VS Code, CLI, Maven (Java)</a:t>
            </a: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p:txBody>
      </p:sp>
      <p:pic>
        <p:nvPicPr>
          <p:cNvPr id="7" name="Picture 2" descr="Image result for azure functions bindings">
            <a:extLst>
              <a:ext uri="{FF2B5EF4-FFF2-40B4-BE49-F238E27FC236}">
                <a16:creationId xmlns:a16="http://schemas.microsoft.com/office/drawing/2014/main" id="{8729A01A-C197-9C44-9218-E65F98DFB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669" y="1847812"/>
            <a:ext cx="4334690" cy="218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189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noProof="0" dirty="0"/>
              <a:t>What is Azure Functions?</a:t>
            </a:r>
          </a:p>
        </p:txBody>
      </p:sp>
      <p:sp>
        <p:nvSpPr>
          <p:cNvPr id="3" name="Rectangle 2">
            <a:extLst>
              <a:ext uri="{FF2B5EF4-FFF2-40B4-BE49-F238E27FC236}">
                <a16:creationId xmlns:a16="http://schemas.microsoft.com/office/drawing/2014/main" id="{30B53976-1674-CE41-8841-BF4FD8F703FD}"/>
              </a:ext>
            </a:extLst>
          </p:cNvPr>
          <p:cNvSpPr/>
          <p:nvPr/>
        </p:nvSpPr>
        <p:spPr bwMode="auto">
          <a:xfrm>
            <a:off x="3761380" y="3068566"/>
            <a:ext cx="4783352" cy="25872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1C4E7C-A97B-5344-BA05-6144EC08CE60}"/>
              </a:ext>
            </a:extLst>
          </p:cNvPr>
          <p:cNvSpPr/>
          <p:nvPr/>
        </p:nvSpPr>
        <p:spPr bwMode="auto">
          <a:xfrm>
            <a:off x="5190368" y="3068565"/>
            <a:ext cx="1925374" cy="25872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solidFill>
                  <a:schemeClr val="accent4"/>
                </a:solidFill>
                <a:latin typeface="Microsoft Sans Serif" panose="020B0604020202020204" pitchFamily="34" charset="0"/>
                <a:ea typeface="Segoe UI" pitchFamily="34" charset="0"/>
                <a:cs typeface="Microsoft Sans Serif" panose="020B0604020202020204" pitchFamily="34" charset="0"/>
              </a:rPr>
              <a:t>Code</a:t>
            </a:r>
          </a:p>
        </p:txBody>
      </p:sp>
      <p:sp>
        <p:nvSpPr>
          <p:cNvPr id="6" name="Rounded Rectangle 5">
            <a:extLst>
              <a:ext uri="{FF2B5EF4-FFF2-40B4-BE49-F238E27FC236}">
                <a16:creationId xmlns:a16="http://schemas.microsoft.com/office/drawing/2014/main" id="{F215B514-5189-0540-B10F-3DFB53128814}"/>
              </a:ext>
            </a:extLst>
          </p:cNvPr>
          <p:cNvSpPr/>
          <p:nvPr/>
        </p:nvSpPr>
        <p:spPr bwMode="auto">
          <a:xfrm>
            <a:off x="3316317" y="2587221"/>
            <a:ext cx="5806207" cy="3549909"/>
          </a:xfrm>
          <a:prstGeom prst="roundRect">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AAA83A4-9662-2947-B2D4-BA09CFA259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7745" y="2042254"/>
            <a:ext cx="909806" cy="1026311"/>
          </a:xfrm>
          <a:prstGeom prst="rect">
            <a:avLst/>
          </a:prstGeom>
        </p:spPr>
      </p:pic>
      <p:sp>
        <p:nvSpPr>
          <p:cNvPr id="9" name="TextBox 8">
            <a:extLst>
              <a:ext uri="{FF2B5EF4-FFF2-40B4-BE49-F238E27FC236}">
                <a16:creationId xmlns:a16="http://schemas.microsoft.com/office/drawing/2014/main" id="{E261F216-3F11-1744-A1B4-4386BC76FEAE}"/>
              </a:ext>
            </a:extLst>
          </p:cNvPr>
          <p:cNvSpPr txBox="1"/>
          <p:nvPr/>
        </p:nvSpPr>
        <p:spPr>
          <a:xfrm rot="16200000">
            <a:off x="3954914" y="4038592"/>
            <a:ext cx="1248094"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Inputs</a:t>
            </a:r>
          </a:p>
        </p:txBody>
      </p:sp>
      <p:sp>
        <p:nvSpPr>
          <p:cNvPr id="10" name="TextBox 9">
            <a:extLst>
              <a:ext uri="{FF2B5EF4-FFF2-40B4-BE49-F238E27FC236}">
                <a16:creationId xmlns:a16="http://schemas.microsoft.com/office/drawing/2014/main" id="{C7F31102-22D7-6048-B22A-18A36ABBCA87}"/>
              </a:ext>
            </a:extLst>
          </p:cNvPr>
          <p:cNvSpPr txBox="1"/>
          <p:nvPr/>
        </p:nvSpPr>
        <p:spPr>
          <a:xfrm rot="16200000">
            <a:off x="7080371" y="4038591"/>
            <a:ext cx="1496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Outputs</a:t>
            </a:r>
          </a:p>
        </p:txBody>
      </p:sp>
      <p:cxnSp>
        <p:nvCxnSpPr>
          <p:cNvPr id="12" name="Straight Connector 11">
            <a:extLst>
              <a:ext uri="{FF2B5EF4-FFF2-40B4-BE49-F238E27FC236}">
                <a16:creationId xmlns:a16="http://schemas.microsoft.com/office/drawing/2014/main" id="{96F95581-21D9-2F4D-A943-BA09C26CDD2D}"/>
              </a:ext>
            </a:extLst>
          </p:cNvPr>
          <p:cNvCxnSpPr/>
          <p:nvPr/>
        </p:nvCxnSpPr>
        <p:spPr>
          <a:xfrm>
            <a:off x="2317349" y="3624499"/>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21B571-F297-9743-91C7-B5BC84B412E5}"/>
              </a:ext>
            </a:extLst>
          </p:cNvPr>
          <p:cNvCxnSpPr/>
          <p:nvPr/>
        </p:nvCxnSpPr>
        <p:spPr>
          <a:xfrm>
            <a:off x="2317349" y="5134316"/>
            <a:ext cx="1444031" cy="0"/>
          </a:xfrm>
          <a:prstGeom prst="line">
            <a:avLst/>
          </a:prstGeom>
          <a:ln w="889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D9AB5F-65D5-FC4E-9959-E71F01FA310E}"/>
              </a:ext>
            </a:extLst>
          </p:cNvPr>
          <p:cNvCxnSpPr/>
          <p:nvPr/>
        </p:nvCxnSpPr>
        <p:spPr>
          <a:xfrm>
            <a:off x="8551983" y="4362172"/>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39CC6-B01A-F843-9692-FD81D87E8FE1}"/>
              </a:ext>
            </a:extLst>
          </p:cNvPr>
          <p:cNvSpPr txBox="1"/>
          <p:nvPr/>
        </p:nvSpPr>
        <p:spPr>
          <a:xfrm>
            <a:off x="2098825" y="4558439"/>
            <a:ext cx="1393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Trigger</a:t>
            </a:r>
          </a:p>
        </p:txBody>
      </p:sp>
      <p:sp>
        <p:nvSpPr>
          <p:cNvPr id="16" name="TextBox 15">
            <a:extLst>
              <a:ext uri="{FF2B5EF4-FFF2-40B4-BE49-F238E27FC236}">
                <a16:creationId xmlns:a16="http://schemas.microsoft.com/office/drawing/2014/main" id="{C3EBC7BA-9861-0A44-B4C4-0AB6DFD91FC0}"/>
              </a:ext>
            </a:extLst>
          </p:cNvPr>
          <p:cNvSpPr txBox="1"/>
          <p:nvPr/>
        </p:nvSpPr>
        <p:spPr>
          <a:xfrm>
            <a:off x="2020580" y="3031368"/>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
        <p:nvSpPr>
          <p:cNvPr id="17" name="TextBox 16">
            <a:extLst>
              <a:ext uri="{FF2B5EF4-FFF2-40B4-BE49-F238E27FC236}">
                <a16:creationId xmlns:a16="http://schemas.microsoft.com/office/drawing/2014/main" id="{864E6887-EE5E-E040-B92F-12D53E4AC386}"/>
              </a:ext>
            </a:extLst>
          </p:cNvPr>
          <p:cNvSpPr txBox="1"/>
          <p:nvPr/>
        </p:nvSpPr>
        <p:spPr>
          <a:xfrm>
            <a:off x="9052763" y="3742214"/>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Tree>
    <p:extLst>
      <p:ext uri="{BB962C8B-B14F-4D97-AF65-F5344CB8AC3E}">
        <p14:creationId xmlns:p14="http://schemas.microsoft.com/office/powerpoint/2010/main" val="113761994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78C35E7-0B68-461F-8D5D-523D4488E378}"/>
              </a:ext>
            </a:extLst>
          </p:cNvPr>
          <p:cNvSpPr txBox="1">
            <a:spLocks/>
          </p:cNvSpPr>
          <p:nvPr/>
        </p:nvSpPr>
        <p:spPr>
          <a:xfrm>
            <a:off x="961184" y="531862"/>
            <a:ext cx="10514108" cy="1325375"/>
          </a:xfrm>
          <a:prstGeom prst="rect">
            <a:avLst/>
          </a:prstGeom>
        </p:spPr>
        <p:txBody>
          <a:bodyPr>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r>
              <a:rPr lang="en-US" sz="4703">
                <a:solidFill>
                  <a:schemeClr val="bg1"/>
                </a:solidFill>
                <a:latin typeface="Segoe UI Light"/>
              </a:rPr>
              <a:t>Ways to Run Functions</a:t>
            </a:r>
          </a:p>
        </p:txBody>
      </p:sp>
      <p:grpSp>
        <p:nvGrpSpPr>
          <p:cNvPr id="381" name="Group 380">
            <a:extLst>
              <a:ext uri="{FF2B5EF4-FFF2-40B4-BE49-F238E27FC236}">
                <a16:creationId xmlns:a16="http://schemas.microsoft.com/office/drawing/2014/main" id="{B7F12D14-933E-45EE-B21F-CF50154299F7}"/>
              </a:ext>
            </a:extLst>
          </p:cNvPr>
          <p:cNvGrpSpPr/>
          <p:nvPr/>
        </p:nvGrpSpPr>
        <p:grpSpPr>
          <a:xfrm>
            <a:off x="4173118" y="1545171"/>
            <a:ext cx="2098365" cy="4564502"/>
            <a:chOff x="4317422" y="1576413"/>
            <a:chExt cx="2098662" cy="4565149"/>
          </a:xfrm>
        </p:grpSpPr>
        <p:sp>
          <p:nvSpPr>
            <p:cNvPr id="7" name="TextBox 6">
              <a:extLst>
                <a:ext uri="{FF2B5EF4-FFF2-40B4-BE49-F238E27FC236}">
                  <a16:creationId xmlns:a16="http://schemas.microsoft.com/office/drawing/2014/main" id="{BA670B68-216E-4E94-A11E-2DB8C52CE503}"/>
                </a:ext>
              </a:extLst>
            </p:cNvPr>
            <p:cNvSpPr txBox="1"/>
            <p:nvPr/>
          </p:nvSpPr>
          <p:spPr>
            <a:xfrm>
              <a:off x="4317422" y="1576413"/>
              <a:ext cx="207568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Network Isolation</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a:stretch>
              <a:fillRect/>
            </a:stretch>
          </p:blipFill>
          <p:spPr>
            <a:xfrm>
              <a:off x="4594370" y="2739311"/>
              <a:ext cx="1513677" cy="1721016"/>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371912" y="4494863"/>
              <a:ext cx="2044172" cy="1646699"/>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Your own dedicated cloud environment with network isolation for apps, higher scale, and the ability to connect securely to local </a:t>
              </a:r>
              <a:r>
                <a:rPr lang="en-US" sz="1372" err="1">
                  <a:solidFill>
                    <a:srgbClr val="FFFFFF"/>
                  </a:solidFill>
                  <a:latin typeface="Segoe UI Semilight"/>
                </a:rPr>
                <a:t>vNets</a:t>
              </a:r>
              <a:r>
                <a:rPr lang="en-US" sz="1372">
                  <a:solidFill>
                    <a:srgbClr val="FFFFFF"/>
                  </a:solidFill>
                  <a:latin typeface="Segoe UI Semilight"/>
                </a:rPr>
                <a:t>. </a:t>
              </a:r>
            </a:p>
          </p:txBody>
        </p:sp>
      </p:grpSp>
      <p:grpSp>
        <p:nvGrpSpPr>
          <p:cNvPr id="382" name="Group 381">
            <a:extLst>
              <a:ext uri="{FF2B5EF4-FFF2-40B4-BE49-F238E27FC236}">
                <a16:creationId xmlns:a16="http://schemas.microsoft.com/office/drawing/2014/main" id="{9BE25A76-6008-418D-9DAA-0373C5FBE704}"/>
              </a:ext>
            </a:extLst>
          </p:cNvPr>
          <p:cNvGrpSpPr/>
          <p:nvPr/>
        </p:nvGrpSpPr>
        <p:grpSpPr>
          <a:xfrm>
            <a:off x="6253838" y="1545172"/>
            <a:ext cx="2075393" cy="4532882"/>
            <a:chOff x="6576032" y="1591030"/>
            <a:chExt cx="2075688" cy="4533525"/>
          </a:xfrm>
        </p:grpSpPr>
        <p:sp>
          <p:nvSpPr>
            <p:cNvPr id="9" name="TextBox 8">
              <a:extLst>
                <a:ext uri="{FF2B5EF4-FFF2-40B4-BE49-F238E27FC236}">
                  <a16:creationId xmlns:a16="http://schemas.microsoft.com/office/drawing/2014/main" id="{385758AC-406B-4B9F-83EB-80DC98D1C0F0}"/>
                </a:ext>
              </a:extLst>
            </p:cNvPr>
            <p:cNvSpPr txBox="1"/>
            <p:nvPr/>
          </p:nvSpPr>
          <p:spPr>
            <a:xfrm>
              <a:off x="6576032" y="1591030"/>
              <a:ext cx="2075688" cy="4512660"/>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a:t>Azure Stack</a:t>
              </a:r>
            </a:p>
            <a:p>
              <a:pPr defTabSz="895466">
                <a:tabLst>
                  <a:tab pos="877826" algn="l"/>
                </a:tabLst>
                <a:defRPr/>
              </a:pPr>
              <a:r>
                <a:rPr lang="en-US" sz="1370" i="1"/>
                <a:t>On Premises</a:t>
              </a:r>
            </a:p>
          </p:txBody>
        </p:sp>
        <p:sp>
          <p:nvSpPr>
            <p:cNvPr id="14" name="TextBox 13">
              <a:extLst>
                <a:ext uri="{FF2B5EF4-FFF2-40B4-BE49-F238E27FC236}">
                  <a16:creationId xmlns:a16="http://schemas.microsoft.com/office/drawing/2014/main" id="{4EA0D6FA-CB72-4343-9298-62496866B78D}"/>
                </a:ext>
              </a:extLst>
            </p:cNvPr>
            <p:cNvSpPr txBox="1"/>
            <p:nvPr/>
          </p:nvSpPr>
          <p:spPr>
            <a:xfrm>
              <a:off x="6583994" y="4504344"/>
              <a:ext cx="2067726" cy="1620211"/>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Leverage cloud innovations </a:t>
              </a:r>
              <a:br>
                <a:rPr lang="en-US" sz="1372">
                  <a:solidFill>
                    <a:srgbClr val="FFFFFF"/>
                  </a:solidFill>
                  <a:latin typeface="Segoe UI Semilight"/>
                </a:rPr>
              </a:br>
              <a:r>
                <a:rPr lang="en-US" sz="1372">
                  <a:solidFill>
                    <a:srgbClr val="FFFFFF"/>
                  </a:solidFill>
                  <a:latin typeface="Segoe UI Semilight"/>
                </a:rPr>
                <a:t>in on-premises infrastructure.  </a:t>
              </a:r>
              <a:br>
                <a:rPr lang="en-US" sz="1372">
                  <a:solidFill>
                    <a:srgbClr val="FFFFFF"/>
                  </a:solidFill>
                  <a:latin typeface="Segoe UI Semilight"/>
                </a:rPr>
              </a:br>
              <a:r>
                <a:rPr lang="en-US" sz="1372">
                  <a:solidFill>
                    <a:srgbClr val="FFFFFF"/>
                  </a:solidFill>
                  <a:latin typeface="Segoe UI Semilight"/>
                </a:rPr>
                <a:t>Azure Stack brings the power of Azure to your own data centers.</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7843423" y="3815276"/>
              <a:ext cx="740459" cy="799959"/>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grpSp>
      <p:grpSp>
        <p:nvGrpSpPr>
          <p:cNvPr id="380" name="Group 379">
            <a:extLst>
              <a:ext uri="{FF2B5EF4-FFF2-40B4-BE49-F238E27FC236}">
                <a16:creationId xmlns:a16="http://schemas.microsoft.com/office/drawing/2014/main" id="{B95D1A9F-0DA0-4BEB-9C14-77A5BEBCD8B3}"/>
              </a:ext>
            </a:extLst>
          </p:cNvPr>
          <p:cNvGrpSpPr/>
          <p:nvPr/>
        </p:nvGrpSpPr>
        <p:grpSpPr>
          <a:xfrm>
            <a:off x="2087137" y="1545172"/>
            <a:ext cx="2091736" cy="4561399"/>
            <a:chOff x="2513766" y="1576510"/>
            <a:chExt cx="2080548" cy="4562046"/>
          </a:xfrm>
        </p:grpSpPr>
        <p:sp>
          <p:nvSpPr>
            <p:cNvPr id="8" name="Plus 17">
              <a:extLst>
                <a:ext uri="{FF2B5EF4-FFF2-40B4-BE49-F238E27FC236}">
                  <a16:creationId xmlns:a16="http://schemas.microsoft.com/office/drawing/2014/main" id="{F3582905-20B6-474B-A5F3-8CC5AFE9930D}"/>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873" err="1">
                <a:solidFill>
                  <a:srgbClr val="FFFFFF"/>
                </a:soli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8C107529-8A5E-4DC6-9E92-4CEC4C8F9F93}"/>
                </a:ext>
              </a:extLst>
            </p:cNvPr>
            <p:cNvSpPr txBox="1"/>
            <p:nvPr/>
          </p:nvSpPr>
          <p:spPr>
            <a:xfrm>
              <a:off x="2514183" y="1576510"/>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App Service Plan</a:t>
              </a:r>
            </a:p>
            <a:p>
              <a:pPr defTabSz="895466">
                <a:tabLst>
                  <a:tab pos="877826" algn="l"/>
                </a:tabLst>
                <a:defRPr/>
              </a:pPr>
              <a:r>
                <a:rPr lang="en-US" sz="1370" i="1"/>
                <a:t>Free, Basic, Standard, Premium</a:t>
              </a:r>
            </a:p>
          </p:txBody>
        </p:sp>
        <p:sp>
          <p:nvSpPr>
            <p:cNvPr id="13" name="TextBox 12">
              <a:extLst>
                <a:ext uri="{FF2B5EF4-FFF2-40B4-BE49-F238E27FC236}">
                  <a16:creationId xmlns:a16="http://schemas.microsoft.com/office/drawing/2014/main" id="{E26B3911-AF7C-4874-B7A5-7732B228A41A}"/>
                </a:ext>
              </a:extLst>
            </p:cNvPr>
            <p:cNvSpPr txBox="1"/>
            <p:nvPr/>
          </p:nvSpPr>
          <p:spPr>
            <a:xfrm>
              <a:off x="2513766" y="4607233"/>
              <a:ext cx="2080548" cy="153132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All the advantages of Functions with the SLA and ‘always on’ features of an App Service Plan.</a:t>
              </a:r>
            </a:p>
            <a:p>
              <a:pPr defTabSz="914191">
                <a:lnSpc>
                  <a:spcPct val="90000"/>
                </a:lnSpc>
                <a:spcAft>
                  <a:spcPts val="587"/>
                </a:spcAft>
                <a:defRPr/>
              </a:pPr>
              <a:endParaRPr lang="en-US" sz="1372">
                <a:solidFill>
                  <a:srgbClr val="FFFFFF"/>
                </a:solidFill>
                <a:latin typeface="Segoe UI Semilight"/>
              </a:endParaRPr>
            </a:p>
          </p:txBody>
        </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a:stretch>
              <a:fillRect/>
            </a:stretch>
          </p:blipFill>
          <p:spPr>
            <a:xfrm>
              <a:off x="2810565" y="2727561"/>
              <a:ext cx="1521605" cy="1724725"/>
            </a:xfrm>
            <a:prstGeom prst="rect">
              <a:avLst/>
            </a:prstGeom>
          </p:spPr>
        </p:pic>
      </p:grpSp>
      <p:grpSp>
        <p:nvGrpSpPr>
          <p:cNvPr id="379" name="Group 378">
            <a:extLst>
              <a:ext uri="{FF2B5EF4-FFF2-40B4-BE49-F238E27FC236}">
                <a16:creationId xmlns:a16="http://schemas.microsoft.com/office/drawing/2014/main" id="{59053241-70AD-4B1B-B897-4638775C360E}"/>
              </a:ext>
            </a:extLst>
          </p:cNvPr>
          <p:cNvGrpSpPr/>
          <p:nvPr/>
        </p:nvGrpSpPr>
        <p:grpSpPr>
          <a:xfrm>
            <a:off x="12820" y="1545172"/>
            <a:ext cx="2075395" cy="4521745"/>
            <a:chOff x="11939" y="1573679"/>
            <a:chExt cx="2075690" cy="4522387"/>
          </a:xfrm>
        </p:grpSpPr>
        <p:sp>
          <p:nvSpPr>
            <p:cNvPr id="4" name="TextBox 3">
              <a:extLst>
                <a:ext uri="{FF2B5EF4-FFF2-40B4-BE49-F238E27FC236}">
                  <a16:creationId xmlns:a16="http://schemas.microsoft.com/office/drawing/2014/main" id="{09F38EB7-32CE-4C24-841F-BE4E60C6DD3B}"/>
                </a:ext>
              </a:extLst>
            </p:cNvPr>
            <p:cNvSpPr txBox="1"/>
            <p:nvPr/>
          </p:nvSpPr>
          <p:spPr>
            <a:xfrm>
              <a:off x="11941" y="1573679"/>
              <a:ext cx="2075688" cy="4522387"/>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Consumption</a:t>
              </a:r>
            </a:p>
            <a:p>
              <a:pPr algn="ctr" defTabSz="895466">
                <a:lnSpc>
                  <a:spcPct val="90000"/>
                </a:lnSpc>
                <a:tabLst>
                  <a:tab pos="877826" algn="l"/>
                </a:tabLst>
                <a:defRPr/>
              </a:pPr>
              <a:r>
                <a:rPr lang="en-US" sz="1372" i="1" kern="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lang="en-US" sz="1372" i="1" kern="0">
                <a:gradFill>
                  <a:gsLst>
                    <a:gs pos="0">
                      <a:srgbClr val="FFFFFF"/>
                    </a:gs>
                    <a:gs pos="100000">
                      <a:srgbClr val="FFFFFF"/>
                    </a:gs>
                  </a:gsLst>
                  <a:lin ang="5400000" scaled="1"/>
                </a:gradFill>
                <a:latin typeface="Segoe UI Semilight"/>
                <a:ea typeface="Segoe UI Semilight" charset="0"/>
                <a:cs typeface="Segoe UI Semilight" charset="0"/>
              </a:endParaRPr>
            </a:p>
          </p:txBody>
        </p:sp>
        <p:sp>
          <p:nvSpPr>
            <p:cNvPr id="5" name="TextBox 4">
              <a:extLst>
                <a:ext uri="{FF2B5EF4-FFF2-40B4-BE49-F238E27FC236}">
                  <a16:creationId xmlns:a16="http://schemas.microsoft.com/office/drawing/2014/main" id="{38324FAE-F834-4CAB-BE60-02C10691E6AD}"/>
                </a:ext>
              </a:extLst>
            </p:cNvPr>
            <p:cNvSpPr txBox="1"/>
            <p:nvPr/>
          </p:nvSpPr>
          <p:spPr>
            <a:xfrm>
              <a:off x="11939" y="4537073"/>
              <a:ext cx="2067543" cy="1065694"/>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Pay only for what you use! Metering is per execution and per GB Second.</a:t>
              </a:r>
            </a:p>
          </p:txBody>
        </p:sp>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83" name="Group 382">
            <a:extLst>
              <a:ext uri="{FF2B5EF4-FFF2-40B4-BE49-F238E27FC236}">
                <a16:creationId xmlns:a16="http://schemas.microsoft.com/office/drawing/2014/main" id="{368F0A53-E57E-402B-BB99-7C66F4BBC82F}"/>
              </a:ext>
            </a:extLst>
          </p:cNvPr>
          <p:cNvGrpSpPr/>
          <p:nvPr/>
        </p:nvGrpSpPr>
        <p:grpSpPr>
          <a:xfrm>
            <a:off x="8333219" y="1545171"/>
            <a:ext cx="2080253" cy="4512020"/>
            <a:chOff x="8512545" y="1581676"/>
            <a:chExt cx="2080548" cy="4512660"/>
          </a:xfrm>
        </p:grpSpPr>
        <p:sp>
          <p:nvSpPr>
            <p:cNvPr id="10" name="TextBox 9">
              <a:extLst>
                <a:ext uri="{FF2B5EF4-FFF2-40B4-BE49-F238E27FC236}">
                  <a16:creationId xmlns:a16="http://schemas.microsoft.com/office/drawing/2014/main" id="{DB80E689-45E2-4DC5-BCEA-395F7BED7224}"/>
                </a:ext>
              </a:extLst>
            </p:cNvPr>
            <p:cNvSpPr txBox="1"/>
            <p:nvPr/>
          </p:nvSpPr>
          <p:spPr>
            <a:xfrm>
              <a:off x="8512545" y="1581676"/>
              <a:ext cx="208054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1800" kern="0">
                  <a:gradFill>
                    <a:gsLst>
                      <a:gs pos="0">
                        <a:srgbClr val="FFFFFF"/>
                      </a:gs>
                      <a:gs pos="100000">
                        <a:srgbClr val="FFFFFF"/>
                      </a:gs>
                    </a:gsLst>
                    <a:lin ang="5400000" scaled="1"/>
                  </a:gradFill>
                  <a:latin typeface="Segoe UI Semilight"/>
                  <a:ea typeface="Segoe UI Semilight" charset="0"/>
                  <a:cs typeface="Segoe UI Semilight" charset="0"/>
                </a:rPr>
                <a:t>Azure Functions Runtime (preview)</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Functions on your Server</a:t>
              </a:r>
            </a:p>
          </p:txBody>
        </p:sp>
        <p:sp>
          <p:nvSpPr>
            <p:cNvPr id="15" name="TextBox 14">
              <a:extLst>
                <a:ext uri="{FF2B5EF4-FFF2-40B4-BE49-F238E27FC236}">
                  <a16:creationId xmlns:a16="http://schemas.microsoft.com/office/drawing/2014/main" id="{8368F578-26DB-4F68-A436-E66EC4DD45A6}"/>
                </a:ext>
              </a:extLst>
            </p:cNvPr>
            <p:cNvSpPr txBox="1"/>
            <p:nvPr/>
          </p:nvSpPr>
          <p:spPr>
            <a:xfrm>
              <a:off x="8561855" y="4662258"/>
              <a:ext cx="1981928" cy="1063402"/>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your Azure Functions on your local server (without the rest of Azure)</a:t>
              </a:r>
            </a:p>
          </p:txBody>
        </p:sp>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84" name="Group 383">
            <a:extLst>
              <a:ext uri="{FF2B5EF4-FFF2-40B4-BE49-F238E27FC236}">
                <a16:creationId xmlns:a16="http://schemas.microsoft.com/office/drawing/2014/main" id="{E207F9D1-5D5B-4B2C-A958-87829FFB82C0}"/>
              </a:ext>
            </a:extLst>
          </p:cNvPr>
          <p:cNvGrpSpPr/>
          <p:nvPr/>
        </p:nvGrpSpPr>
        <p:grpSpPr>
          <a:xfrm>
            <a:off x="10364168" y="1545172"/>
            <a:ext cx="2075393" cy="4521745"/>
            <a:chOff x="10491162" y="1583406"/>
            <a:chExt cx="2075688" cy="4522387"/>
          </a:xfrm>
        </p:grpSpPr>
        <p:sp>
          <p:nvSpPr>
            <p:cNvPr id="375" name="TextBox 374">
              <a:extLst>
                <a:ext uri="{FF2B5EF4-FFF2-40B4-BE49-F238E27FC236}">
                  <a16:creationId xmlns:a16="http://schemas.microsoft.com/office/drawing/2014/main" id="{ED467740-293B-4C0E-886E-6FBC9B09E31D}"/>
                </a:ext>
              </a:extLst>
            </p:cNvPr>
            <p:cNvSpPr txBox="1"/>
            <p:nvPr/>
          </p:nvSpPr>
          <p:spPr>
            <a:xfrm>
              <a:off x="10491162" y="1583406"/>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Azure IoT Edge (preview)</a:t>
              </a:r>
            </a:p>
            <a:p>
              <a:pPr defTabSz="895466">
                <a:tabLst>
                  <a:tab pos="877826" algn="l"/>
                </a:tabLst>
                <a:defRPr/>
              </a:pPr>
              <a:r>
                <a:rPr lang="en-US" sz="1370" i="1"/>
                <a:t>On Devices</a:t>
              </a:r>
            </a:p>
          </p:txBody>
        </p:sp>
        <p:sp>
          <p:nvSpPr>
            <p:cNvPr id="376" name="TextBox 375">
              <a:extLst>
                <a:ext uri="{FF2B5EF4-FFF2-40B4-BE49-F238E27FC236}">
                  <a16:creationId xmlns:a16="http://schemas.microsoft.com/office/drawing/2014/main" id="{145A4593-1999-4837-8CD9-CBE756DF1272}"/>
                </a:ext>
              </a:extLst>
            </p:cNvPr>
            <p:cNvSpPr txBox="1"/>
            <p:nvPr/>
          </p:nvSpPr>
          <p:spPr>
            <a:xfrm>
              <a:off x="10544210" y="4614129"/>
              <a:ext cx="2022639" cy="1143598"/>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on IoT Devices by deploying custom modules.</a:t>
              </a:r>
            </a:p>
            <a:p>
              <a:pPr defTabSz="914191">
                <a:lnSpc>
                  <a:spcPct val="90000"/>
                </a:lnSpc>
                <a:spcAft>
                  <a:spcPts val="587"/>
                </a:spcAft>
                <a:defRPr/>
              </a:pPr>
              <a:endParaRPr lang="en-US" sz="1372">
                <a:solidFill>
                  <a:srgbClr val="FFFFFF"/>
                </a:solidFill>
                <a:latin typeface="Segoe UI Semilight"/>
              </a:endParaRPr>
            </a:p>
          </p:txBody>
        </p:sp>
      </p:grpSp>
      <p:pic>
        <p:nvPicPr>
          <p:cNvPr id="1026" name="Picture 2" descr="Image result for azure iot">
            <a:extLst>
              <a:ext uri="{FF2B5EF4-FFF2-40B4-BE49-F238E27FC236}">
                <a16:creationId xmlns:a16="http://schemas.microsoft.com/office/drawing/2014/main" id="{3CF72C92-0A7B-4588-8FF3-0E3FBDB7A4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34795" y="2866209"/>
            <a:ext cx="2405377" cy="126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7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noProof="0" dirty="0"/>
              <a:t>Microsoft Azure Serverless Platform</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5482" y="1235396"/>
            <a:ext cx="2803127" cy="5638792"/>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0" name="Rectangle 59">
            <a:extLst>
              <a:ext uri="{FF2B5EF4-FFF2-40B4-BE49-F238E27FC236}">
                <a16:creationId xmlns:a16="http://schemas.microsoft.com/office/drawing/2014/main" id="{ABE2E34D-D322-4383-823F-7553EE647111}"/>
              </a:ext>
            </a:extLst>
          </p:cNvPr>
          <p:cNvSpPr/>
          <p:nvPr/>
        </p:nvSpPr>
        <p:spPr bwMode="auto">
          <a:xfrm>
            <a:off x="4011925" y="2797274"/>
            <a:ext cx="1865048" cy="2288588"/>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cs typeface="Segoe UI" pitchFamily="34" charset="0"/>
              </a:rPr>
              <a:t>Event Grid</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290" y="1235396"/>
            <a:ext cx="5407846" cy="5409433"/>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BAA9B17-CE37-424A-A6F6-8F47F91E7714}"/>
              </a:ext>
            </a:extLst>
          </p:cNvPr>
          <p:cNvGrpSpPr/>
          <p:nvPr/>
        </p:nvGrpSpPr>
        <p:grpSpPr>
          <a:xfrm>
            <a:off x="458336" y="1836173"/>
            <a:ext cx="2439260" cy="886842"/>
            <a:chOff x="457519" y="1835937"/>
            <a:chExt cx="2439606" cy="886968"/>
          </a:xfrm>
        </p:grpSpPr>
        <p:sp>
          <p:nvSpPr>
            <p:cNvPr id="62" name="Rectangle 61">
              <a:extLst>
                <a:ext uri="{FF2B5EF4-FFF2-40B4-BE49-F238E27FC236}">
                  <a16:creationId xmlns:a16="http://schemas.microsoft.com/office/drawing/2014/main" id="{8D197302-B059-43FD-B1E9-34284FD32CB2}"/>
                </a:ext>
              </a:extLst>
            </p:cNvPr>
            <p:cNvSpPr/>
            <p:nvPr/>
          </p:nvSpPr>
          <p:spPr bwMode="auto">
            <a:xfrm>
              <a:off x="457519" y="1835937"/>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1" y="2002054"/>
              <a:ext cx="640080" cy="554735"/>
            </a:xfrm>
            <a:prstGeom prst="rect">
              <a:avLst/>
            </a:prstGeom>
          </p:spPr>
        </p:pic>
      </p:grpSp>
      <p:grpSp>
        <p:nvGrpSpPr>
          <p:cNvPr id="133" name="Group 132">
            <a:extLst>
              <a:ext uri="{FF2B5EF4-FFF2-40B4-BE49-F238E27FC236}">
                <a16:creationId xmlns:a16="http://schemas.microsoft.com/office/drawing/2014/main" id="{482B374C-DED2-4964-8B19-9FF1ACB805CA}"/>
              </a:ext>
            </a:extLst>
          </p:cNvPr>
          <p:cNvGrpSpPr/>
          <p:nvPr/>
        </p:nvGrpSpPr>
        <p:grpSpPr>
          <a:xfrm>
            <a:off x="458336" y="2771474"/>
            <a:ext cx="2439260" cy="886842"/>
            <a:chOff x="457519" y="2771370"/>
            <a:chExt cx="2439606" cy="886968"/>
          </a:xfrm>
        </p:grpSpPr>
        <p:sp>
          <p:nvSpPr>
            <p:cNvPr id="67" name="Rectangle 66">
              <a:extLst>
                <a:ext uri="{FF2B5EF4-FFF2-40B4-BE49-F238E27FC236}">
                  <a16:creationId xmlns:a16="http://schemas.microsoft.com/office/drawing/2014/main" id="{108D490F-9C33-4DEA-BCE0-C850C1A8EDBB}"/>
                </a:ext>
              </a:extLst>
            </p:cNvPr>
            <p:cNvSpPr/>
            <p:nvPr/>
          </p:nvSpPr>
          <p:spPr bwMode="auto">
            <a:xfrm>
              <a:off x="457519" y="2771370"/>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51" y="2992171"/>
              <a:ext cx="548640" cy="445367"/>
            </a:xfrm>
            <a:prstGeom prst="rect">
              <a:avLst/>
            </a:prstGeom>
          </p:spPr>
        </p:pic>
      </p:grpSp>
      <p:grpSp>
        <p:nvGrpSpPr>
          <p:cNvPr id="134" name="Group 133">
            <a:extLst>
              <a:ext uri="{FF2B5EF4-FFF2-40B4-BE49-F238E27FC236}">
                <a16:creationId xmlns:a16="http://schemas.microsoft.com/office/drawing/2014/main" id="{0409B328-8F00-46D2-BEF4-117DC8023E3E}"/>
              </a:ext>
            </a:extLst>
          </p:cNvPr>
          <p:cNvGrpSpPr/>
          <p:nvPr/>
        </p:nvGrpSpPr>
        <p:grpSpPr>
          <a:xfrm>
            <a:off x="458336" y="3706773"/>
            <a:ext cx="2439260" cy="886842"/>
            <a:chOff x="457519" y="3706803"/>
            <a:chExt cx="2439606" cy="886968"/>
          </a:xfrm>
        </p:grpSpPr>
        <p:sp>
          <p:nvSpPr>
            <p:cNvPr id="68" name="Rectangle 67">
              <a:extLst>
                <a:ext uri="{FF2B5EF4-FFF2-40B4-BE49-F238E27FC236}">
                  <a16:creationId xmlns:a16="http://schemas.microsoft.com/office/drawing/2014/main" id="{392A00CA-9A66-428D-AAC3-1C8E034FE36A}"/>
                </a:ext>
              </a:extLst>
            </p:cNvPr>
            <p:cNvSpPr/>
            <p:nvPr/>
          </p:nvSpPr>
          <p:spPr bwMode="auto">
            <a:xfrm>
              <a:off x="457519" y="3706803"/>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931" y="3913709"/>
              <a:ext cx="640080" cy="473157"/>
            </a:xfrm>
            <a:prstGeom prst="rect">
              <a:avLst/>
            </a:prstGeom>
          </p:spPr>
        </p:pic>
      </p:grpSp>
      <p:grpSp>
        <p:nvGrpSpPr>
          <p:cNvPr id="136" name="Group 135">
            <a:extLst>
              <a:ext uri="{FF2B5EF4-FFF2-40B4-BE49-F238E27FC236}">
                <a16:creationId xmlns:a16="http://schemas.microsoft.com/office/drawing/2014/main" id="{CAEBDEA6-1685-4216-A29F-A221DB5E8988}"/>
              </a:ext>
            </a:extLst>
          </p:cNvPr>
          <p:cNvGrpSpPr/>
          <p:nvPr/>
        </p:nvGrpSpPr>
        <p:grpSpPr>
          <a:xfrm>
            <a:off x="458336" y="5577373"/>
            <a:ext cx="2439260" cy="886842"/>
            <a:chOff x="457519" y="5577668"/>
            <a:chExt cx="2439606" cy="886968"/>
          </a:xfrm>
        </p:grpSpPr>
        <p:sp>
          <p:nvSpPr>
            <p:cNvPr id="70" name="Rectangle 69">
              <a:extLst>
                <a:ext uri="{FF2B5EF4-FFF2-40B4-BE49-F238E27FC236}">
                  <a16:creationId xmlns:a16="http://schemas.microsoft.com/office/drawing/2014/main" id="{B8C6A24C-FCC4-4934-8DA7-148780E32794}"/>
                </a:ext>
              </a:extLst>
            </p:cNvPr>
            <p:cNvSpPr/>
            <p:nvPr/>
          </p:nvSpPr>
          <p:spPr bwMode="auto">
            <a:xfrm>
              <a:off x="457519" y="5577668"/>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96" y="5749318"/>
              <a:ext cx="548640" cy="565521"/>
            </a:xfrm>
            <a:prstGeom prst="rect">
              <a:avLst/>
            </a:prstGeom>
          </p:spPr>
        </p:pic>
      </p:grpSp>
      <p:grpSp>
        <p:nvGrpSpPr>
          <p:cNvPr id="135" name="Group 134">
            <a:extLst>
              <a:ext uri="{FF2B5EF4-FFF2-40B4-BE49-F238E27FC236}">
                <a16:creationId xmlns:a16="http://schemas.microsoft.com/office/drawing/2014/main" id="{99DFA4B4-2366-4CFD-A5AD-E97703D4E2C2}"/>
              </a:ext>
            </a:extLst>
          </p:cNvPr>
          <p:cNvGrpSpPr/>
          <p:nvPr/>
        </p:nvGrpSpPr>
        <p:grpSpPr>
          <a:xfrm>
            <a:off x="458336" y="4642073"/>
            <a:ext cx="2439260" cy="886842"/>
            <a:chOff x="457519" y="4642236"/>
            <a:chExt cx="2439606" cy="886968"/>
          </a:xfrm>
        </p:grpSpPr>
        <p:sp>
          <p:nvSpPr>
            <p:cNvPr id="69" name="Rectangle 68">
              <a:extLst>
                <a:ext uri="{FF2B5EF4-FFF2-40B4-BE49-F238E27FC236}">
                  <a16:creationId xmlns:a16="http://schemas.microsoft.com/office/drawing/2014/main" id="{0FA47A78-028C-4830-9B94-A7922A498CD4}"/>
                </a:ext>
              </a:extLst>
            </p:cNvPr>
            <p:cNvSpPr/>
            <p:nvPr/>
          </p:nvSpPr>
          <p:spPr bwMode="auto">
            <a:xfrm>
              <a:off x="457519" y="4642236"/>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29651" y="4758193"/>
              <a:ext cx="548640" cy="555209"/>
              <a:chOff x="-649288" y="6227758"/>
              <a:chExt cx="265113" cy="268287"/>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5" y="63182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38" y="6345233"/>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5" y="6372220"/>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25" y="6289670"/>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88" y="6227758"/>
                <a:ext cx="263525"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0" y="6432545"/>
                <a:ext cx="263525" cy="63500"/>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5" y="63436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grpSp>
      </p:grpSp>
      <p:grpSp>
        <p:nvGrpSpPr>
          <p:cNvPr id="140" name="Group 139">
            <a:extLst>
              <a:ext uri="{FF2B5EF4-FFF2-40B4-BE49-F238E27FC236}">
                <a16:creationId xmlns:a16="http://schemas.microsoft.com/office/drawing/2014/main" id="{CE772E1A-C4F9-42F7-9387-340304E10444}"/>
              </a:ext>
            </a:extLst>
          </p:cNvPr>
          <p:cNvGrpSpPr/>
          <p:nvPr/>
        </p:nvGrpSpPr>
        <p:grpSpPr>
          <a:xfrm>
            <a:off x="4193955" y="3404735"/>
            <a:ext cx="1499404" cy="1499404"/>
            <a:chOff x="4193667" y="3404722"/>
            <a:chExt cx="1499616" cy="1499616"/>
          </a:xfrm>
        </p:grpSpPr>
        <p:sp>
          <p:nvSpPr>
            <p:cNvPr id="72" name="Rectangle 71">
              <a:extLst>
                <a:ext uri="{FF2B5EF4-FFF2-40B4-BE49-F238E27FC236}">
                  <a16:creationId xmlns:a16="http://schemas.microsoft.com/office/drawing/2014/main" id="{32190E03-F8D5-47F7-AC58-D9FBAA379B2A}"/>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6"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13" name="Picture 112" descr="A close up of a logo&#10;&#10;Description generated with very high confidence">
              <a:extLst>
                <a:ext uri="{FF2B5EF4-FFF2-40B4-BE49-F238E27FC236}">
                  <a16:creationId xmlns:a16="http://schemas.microsoft.com/office/drawing/2014/main" id="{9E3DAC4F-5CF4-46C3-A3D9-50464683D8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grpSp>
        <p:nvGrpSpPr>
          <p:cNvPr id="137" name="Group 136">
            <a:extLst>
              <a:ext uri="{FF2B5EF4-FFF2-40B4-BE49-F238E27FC236}">
                <a16:creationId xmlns:a16="http://schemas.microsoft.com/office/drawing/2014/main" id="{B6ADD6B7-F7B1-474B-94BE-6BB6DC341A67}"/>
              </a:ext>
            </a:extLst>
          </p:cNvPr>
          <p:cNvGrpSpPr/>
          <p:nvPr/>
        </p:nvGrpSpPr>
        <p:grpSpPr>
          <a:xfrm>
            <a:off x="6990826" y="1357908"/>
            <a:ext cx="5046772" cy="1508545"/>
            <a:chOff x="6990935" y="1357603"/>
            <a:chExt cx="5047488" cy="1508760"/>
          </a:xfrm>
        </p:grpSpPr>
        <p:sp>
          <p:nvSpPr>
            <p:cNvPr id="74" name="Rectangle 73">
              <a:extLst>
                <a:ext uri="{FF2B5EF4-FFF2-40B4-BE49-F238E27FC236}">
                  <a16:creationId xmlns:a16="http://schemas.microsoft.com/office/drawing/2014/main" id="{512F703C-BAF8-4117-B15F-E502E6D92FC2}"/>
                </a:ext>
              </a:extLst>
            </p:cNvPr>
            <p:cNvSpPr/>
            <p:nvPr/>
          </p:nvSpPr>
          <p:spPr bwMode="auto">
            <a:xfrm>
              <a:off x="6990935" y="1357603"/>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120" name="Group 119">
              <a:extLst>
                <a:ext uri="{FF2B5EF4-FFF2-40B4-BE49-F238E27FC236}">
                  <a16:creationId xmlns:a16="http://schemas.microsoft.com/office/drawing/2014/main" id="{63D9444C-273E-40DB-A224-168E1F08A762}"/>
                </a:ext>
              </a:extLst>
            </p:cNvPr>
            <p:cNvGrpSpPr/>
            <p:nvPr/>
          </p:nvGrpSpPr>
          <p:grpSpPr>
            <a:xfrm>
              <a:off x="9596258" y="1518862"/>
              <a:ext cx="1001003" cy="1145803"/>
              <a:chOff x="10273101" y="1518862"/>
              <a:chExt cx="1001003" cy="1145803"/>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101" y="1518862"/>
                <a:ext cx="994533" cy="914401"/>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291488" y="2374676"/>
                <a:ext cx="982616" cy="289989"/>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grpSp>
        <p:nvGrpSpPr>
          <p:cNvPr id="139" name="Group 138">
            <a:extLst>
              <a:ext uri="{FF2B5EF4-FFF2-40B4-BE49-F238E27FC236}">
                <a16:creationId xmlns:a16="http://schemas.microsoft.com/office/drawing/2014/main" id="{A0EF1D2F-B163-4B4C-863D-6EB5F6F5F999}"/>
              </a:ext>
            </a:extLst>
          </p:cNvPr>
          <p:cNvGrpSpPr/>
          <p:nvPr/>
        </p:nvGrpSpPr>
        <p:grpSpPr>
          <a:xfrm>
            <a:off x="6990826" y="4965493"/>
            <a:ext cx="5046772" cy="1508546"/>
            <a:chOff x="6990935" y="4965700"/>
            <a:chExt cx="5047488" cy="1508760"/>
          </a:xfrm>
        </p:grpSpPr>
        <p:sp>
          <p:nvSpPr>
            <p:cNvPr id="76" name="Rectangle 75">
              <a:extLst>
                <a:ext uri="{FF2B5EF4-FFF2-40B4-BE49-F238E27FC236}">
                  <a16:creationId xmlns:a16="http://schemas.microsoft.com/office/drawing/2014/main" id="{FC5D3F05-E947-4456-8E03-3507D58FB77D}"/>
                </a:ext>
              </a:extLst>
            </p:cNvPr>
            <p:cNvSpPr/>
            <p:nvPr/>
          </p:nvSpPr>
          <p:spPr bwMode="auto">
            <a:xfrm>
              <a:off x="6990935" y="496570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119" name="Group 118">
              <a:extLst>
                <a:ext uri="{FF2B5EF4-FFF2-40B4-BE49-F238E27FC236}">
                  <a16:creationId xmlns:a16="http://schemas.microsoft.com/office/drawing/2014/main" id="{FFE913DB-66F0-4D5F-878F-6E7471898DFF}"/>
                </a:ext>
              </a:extLst>
            </p:cNvPr>
            <p:cNvGrpSpPr/>
            <p:nvPr/>
          </p:nvGrpSpPr>
          <p:grpSpPr>
            <a:xfrm>
              <a:off x="9264372" y="5169733"/>
              <a:ext cx="1172883" cy="1237729"/>
              <a:chOff x="9264372" y="5169733"/>
              <a:chExt cx="1172883" cy="1237729"/>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2192" y="5169733"/>
                <a:ext cx="777242" cy="704089"/>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9264372" y="5919817"/>
                <a:ext cx="1172883"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18" name="Group 117">
              <a:extLst>
                <a:ext uri="{FF2B5EF4-FFF2-40B4-BE49-F238E27FC236}">
                  <a16:creationId xmlns:a16="http://schemas.microsoft.com/office/drawing/2014/main" id="{98CBC539-356C-4C68-9D1E-0CAB41A356CA}"/>
                </a:ext>
              </a:extLst>
            </p:cNvPr>
            <p:cNvGrpSpPr/>
            <p:nvPr/>
          </p:nvGrpSpPr>
          <p:grpSpPr>
            <a:xfrm>
              <a:off x="10660244" y="5100587"/>
              <a:ext cx="1090798" cy="1286135"/>
              <a:chOff x="10672062" y="5100587"/>
              <a:chExt cx="1090798" cy="1286135"/>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28839" y="5100587"/>
                <a:ext cx="777242" cy="725425"/>
              </a:xfrm>
              <a:prstGeom prst="rect">
                <a:avLst/>
              </a:prstGeom>
            </p:spPr>
          </p:pic>
          <p:sp>
            <p:nvSpPr>
              <p:cNvPr id="117" name="TextBox 116">
                <a:extLst>
                  <a:ext uri="{FF2B5EF4-FFF2-40B4-BE49-F238E27FC236}">
                    <a16:creationId xmlns:a16="http://schemas.microsoft.com/office/drawing/2014/main" id="{4E87DDBA-DB89-4A7B-9102-C2AE762F35FB}"/>
                  </a:ext>
                </a:extLst>
              </p:cNvPr>
              <p:cNvSpPr txBox="1"/>
              <p:nvPr/>
            </p:nvSpPr>
            <p:spPr>
              <a:xfrm>
                <a:off x="10672062" y="5899077"/>
                <a:ext cx="1090798"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err="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sp>
        <p:nvSpPr>
          <p:cNvPr id="75" name="Rectangle 74">
            <a:extLst>
              <a:ext uri="{FF2B5EF4-FFF2-40B4-BE49-F238E27FC236}">
                <a16:creationId xmlns:a16="http://schemas.microsoft.com/office/drawing/2014/main" id="{5AC1F23A-4B99-4875-B9A6-87F578F4B26B}"/>
              </a:ext>
            </a:extLst>
          </p:cNvPr>
          <p:cNvSpPr/>
          <p:nvPr/>
        </p:nvSpPr>
        <p:spPr bwMode="auto">
          <a:xfrm>
            <a:off x="6995442" y="3183957"/>
            <a:ext cx="5046774" cy="15085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Platforms </a:t>
            </a:r>
          </a:p>
        </p:txBody>
      </p:sp>
      <p:grpSp>
        <p:nvGrpSpPr>
          <p:cNvPr id="128" name="Group 127">
            <a:extLst>
              <a:ext uri="{FF2B5EF4-FFF2-40B4-BE49-F238E27FC236}">
                <a16:creationId xmlns:a16="http://schemas.microsoft.com/office/drawing/2014/main" id="{BF04674C-F533-4DB0-AB44-E985E94D689E}"/>
              </a:ext>
            </a:extLst>
          </p:cNvPr>
          <p:cNvGrpSpPr/>
          <p:nvPr/>
        </p:nvGrpSpPr>
        <p:grpSpPr>
          <a:xfrm>
            <a:off x="3078609" y="3849823"/>
            <a:ext cx="916693" cy="457135"/>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2011" y="3849823"/>
            <a:ext cx="916693" cy="457135"/>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 name="Picture 3">
            <a:extLst>
              <a:ext uri="{FF2B5EF4-FFF2-40B4-BE49-F238E27FC236}">
                <a16:creationId xmlns:a16="http://schemas.microsoft.com/office/drawing/2014/main" id="{4CE48342-49D6-BF42-A463-420DD5F416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4986" y="1455293"/>
            <a:ext cx="1256424" cy="1230518"/>
          </a:xfrm>
          <a:prstGeom prst="rect">
            <a:avLst/>
          </a:prstGeom>
        </p:spPr>
      </p:pic>
      <p:pic>
        <p:nvPicPr>
          <p:cNvPr id="64" name="Picture 63">
            <a:extLst>
              <a:ext uri="{FF2B5EF4-FFF2-40B4-BE49-F238E27FC236}">
                <a16:creationId xmlns:a16="http://schemas.microsoft.com/office/drawing/2014/main" id="{E0BBEFA6-C85F-0F4A-9C9C-92C7DFF751EC}"/>
              </a:ext>
            </a:extLst>
          </p:cNvPr>
          <p:cNvPicPr>
            <a:picLocks noChangeAspect="1"/>
          </p:cNvPicPr>
          <p:nvPr/>
        </p:nvPicPr>
        <p:blipFill>
          <a:blip r:embed="rId12"/>
          <a:stretch>
            <a:fillRect/>
          </a:stretch>
        </p:blipFill>
        <p:spPr>
          <a:xfrm>
            <a:off x="9622287" y="3454606"/>
            <a:ext cx="936051" cy="936051"/>
          </a:xfrm>
          <a:prstGeom prst="rect">
            <a:avLst/>
          </a:prstGeom>
        </p:spPr>
      </p:pic>
      <p:sp>
        <p:nvSpPr>
          <p:cNvPr id="65" name="Rectangle 64">
            <a:extLst>
              <a:ext uri="{FF2B5EF4-FFF2-40B4-BE49-F238E27FC236}">
                <a16:creationId xmlns:a16="http://schemas.microsoft.com/office/drawing/2014/main" id="{90B5DBAB-AA0E-D046-8C08-E5798A06A1CF}"/>
              </a:ext>
            </a:extLst>
          </p:cNvPr>
          <p:cNvSpPr/>
          <p:nvPr/>
        </p:nvSpPr>
        <p:spPr>
          <a:xfrm>
            <a:off x="9847658" y="4332644"/>
            <a:ext cx="485309"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ACI</a:t>
            </a:r>
          </a:p>
        </p:txBody>
      </p:sp>
      <p:sp>
        <p:nvSpPr>
          <p:cNvPr id="5" name="Rectangle 4">
            <a:extLst>
              <a:ext uri="{FF2B5EF4-FFF2-40B4-BE49-F238E27FC236}">
                <a16:creationId xmlns:a16="http://schemas.microsoft.com/office/drawing/2014/main" id="{20D1816D-2502-FF49-8478-80521DADD206}"/>
              </a:ext>
            </a:extLst>
          </p:cNvPr>
          <p:cNvSpPr/>
          <p:nvPr/>
        </p:nvSpPr>
        <p:spPr bwMode="auto">
          <a:xfrm>
            <a:off x="10816369" y="3454607"/>
            <a:ext cx="1034793" cy="9321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65">
            <a:extLst>
              <a:ext uri="{FF2B5EF4-FFF2-40B4-BE49-F238E27FC236}">
                <a16:creationId xmlns:a16="http://schemas.microsoft.com/office/drawing/2014/main" id="{1AFB75D7-963E-5A4D-9080-B6F60BEB12A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53900" y="3513112"/>
            <a:ext cx="779203" cy="779203"/>
          </a:xfrm>
          <a:prstGeom prst="rect">
            <a:avLst/>
          </a:prstGeom>
        </p:spPr>
      </p:pic>
      <p:sp>
        <p:nvSpPr>
          <p:cNvPr id="71" name="Rectangle 70">
            <a:extLst>
              <a:ext uri="{FF2B5EF4-FFF2-40B4-BE49-F238E27FC236}">
                <a16:creationId xmlns:a16="http://schemas.microsoft.com/office/drawing/2014/main" id="{C2E4626C-CAC2-8743-AC49-3E941786E9D1}"/>
              </a:ext>
            </a:extLst>
          </p:cNvPr>
          <p:cNvSpPr/>
          <p:nvPr/>
        </p:nvSpPr>
        <p:spPr>
          <a:xfrm>
            <a:off x="10898487" y="4351296"/>
            <a:ext cx="907901"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SF Mesh</a:t>
            </a:r>
          </a:p>
        </p:txBody>
      </p:sp>
      <p:sp>
        <p:nvSpPr>
          <p:cNvPr id="3" name="TextBox 2">
            <a:extLst>
              <a:ext uri="{FF2B5EF4-FFF2-40B4-BE49-F238E27FC236}">
                <a16:creationId xmlns:a16="http://schemas.microsoft.com/office/drawing/2014/main" id="{F9234BE0-141C-4944-9C68-229676FED78F}"/>
              </a:ext>
            </a:extLst>
          </p:cNvPr>
          <p:cNvSpPr txBox="1"/>
          <p:nvPr/>
        </p:nvSpPr>
        <p:spPr>
          <a:xfrm>
            <a:off x="307087" y="6448812"/>
            <a:ext cx="1113181" cy="531870"/>
          </a:xfrm>
          <a:prstGeom prst="rect">
            <a:avLst/>
          </a:prstGeom>
          <a:noFill/>
        </p:spPr>
        <p:txBody>
          <a:bodyPr wrap="none" lIns="186521" tIns="149217" rIns="186521" bIns="149217" rtlCol="0">
            <a:spAutoFit/>
          </a:bodyPr>
          <a:lstStyle/>
          <a:p>
            <a:pPr>
              <a:lnSpc>
                <a:spcPct val="90000"/>
              </a:lnSpc>
              <a:spcAft>
                <a:spcPts val="612"/>
              </a:spcAft>
            </a:pPr>
            <a:r>
              <a:rPr lang="en-US" sz="1632" b="1">
                <a:gradFill>
                  <a:gsLst>
                    <a:gs pos="2917">
                      <a:schemeClr val="tx1"/>
                    </a:gs>
                    <a:gs pos="30000">
                      <a:schemeClr val="tx1"/>
                    </a:gs>
                  </a:gsLst>
                  <a:lin ang="5400000" scaled="0"/>
                </a:gradFill>
              </a:rPr>
              <a:t>+ more</a:t>
            </a:r>
          </a:p>
        </p:txBody>
      </p:sp>
    </p:spTree>
    <p:extLst>
      <p:ext uri="{BB962C8B-B14F-4D97-AF65-F5344CB8AC3E}">
        <p14:creationId xmlns:p14="http://schemas.microsoft.com/office/powerpoint/2010/main" val="11018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1FA06D-8D83-47EC-81C1-99D2ECE38FFB}"/>
              </a:ext>
            </a:extLst>
          </p:cNvPr>
          <p:cNvSpPr>
            <a:spLocks noGrp="1"/>
          </p:cNvSpPr>
          <p:nvPr>
            <p:ph type="body" sz="quarter" idx="10"/>
          </p:nvPr>
        </p:nvSpPr>
        <p:spPr>
          <a:xfrm>
            <a:off x="434975" y="1142881"/>
            <a:ext cx="11567160" cy="553998"/>
          </a:xfrm>
        </p:spPr>
        <p:txBody>
          <a:bodyPr/>
          <a:lstStyle/>
          <a:p>
            <a:r>
              <a:rPr lang="en-US" noProof="0" dirty="0"/>
              <a:t>“A software distribution model in which a service provider hosts applications for customers and makes them available to these customers via the internet.” </a:t>
            </a:r>
            <a:r>
              <a:rPr lang="en-US" i="1" noProof="0" dirty="0"/>
              <a:t>[www.infoworld.com]</a:t>
            </a:r>
          </a:p>
        </p:txBody>
      </p:sp>
      <p:sp>
        <p:nvSpPr>
          <p:cNvPr id="3" name="Title 2">
            <a:extLst>
              <a:ext uri="{FF2B5EF4-FFF2-40B4-BE49-F238E27FC236}">
                <a16:creationId xmlns:a16="http://schemas.microsoft.com/office/drawing/2014/main" id="{C97838BF-C234-4596-9895-F88DA6163C68}"/>
              </a:ext>
            </a:extLst>
          </p:cNvPr>
          <p:cNvSpPr>
            <a:spLocks noGrp="1"/>
          </p:cNvSpPr>
          <p:nvPr>
            <p:ph type="title"/>
          </p:nvPr>
        </p:nvSpPr>
        <p:spPr/>
        <p:txBody>
          <a:bodyPr/>
          <a:lstStyle/>
          <a:p>
            <a:r>
              <a:rPr lang="en-US" noProof="0" dirty="0"/>
              <a:t>History: Software as a Service (SaaS)</a:t>
            </a:r>
          </a:p>
        </p:txBody>
      </p:sp>
      <p:sp>
        <p:nvSpPr>
          <p:cNvPr id="7" name="Rectangle 6">
            <a:extLst>
              <a:ext uri="{FF2B5EF4-FFF2-40B4-BE49-F238E27FC236}">
                <a16:creationId xmlns:a16="http://schemas.microsoft.com/office/drawing/2014/main" id="{82835A83-413E-4C84-A6B5-818113BF970D}"/>
              </a:ext>
            </a:extLst>
          </p:cNvPr>
          <p:cNvSpPr/>
          <p:nvPr/>
        </p:nvSpPr>
        <p:spPr>
          <a:xfrm>
            <a:off x="304368" y="1994255"/>
            <a:ext cx="11563350" cy="2402966"/>
          </a:xfrm>
          <a:prstGeom prst="rect">
            <a:avLst/>
          </a:prstGeom>
        </p:spPr>
        <p:txBody>
          <a:bodyPr wrap="square">
            <a:spAutoFit/>
          </a:bodyPr>
          <a:lstStyle/>
          <a:p>
            <a:pPr algn="just"/>
            <a:r>
              <a:rPr lang="en-US" sz="2000"/>
              <a:t>The twelve-factor app is a methodology for building software-as-a-service apps that:</a:t>
            </a:r>
          </a:p>
          <a:p>
            <a:pPr algn="just"/>
            <a:endParaRPr lang="en-US" sz="2000">
              <a:solidFill>
                <a:srgbClr val="000000"/>
              </a:solidFill>
              <a:latin typeface="sirba-web-1"/>
            </a:endParaRPr>
          </a:p>
          <a:p>
            <a:pPr marL="342900" indent="-342900" algn="just">
              <a:buFont typeface="Wingdings" panose="05000000000000000000" pitchFamily="2" charset="2"/>
              <a:buChar char="q"/>
            </a:pPr>
            <a:r>
              <a:rPr lang="en-US">
                <a:solidFill>
                  <a:srgbClr val="000000"/>
                </a:solidFill>
                <a:latin typeface="sirba-web-1"/>
              </a:rPr>
              <a:t>Use </a:t>
            </a:r>
            <a:r>
              <a:rPr lang="en-US" b="1">
                <a:solidFill>
                  <a:srgbClr val="000000"/>
                </a:solidFill>
                <a:latin typeface="sirba-web-1"/>
              </a:rPr>
              <a:t>declarative</a:t>
            </a:r>
            <a:r>
              <a:rPr lang="en-US">
                <a:solidFill>
                  <a:srgbClr val="000000"/>
                </a:solidFill>
                <a:latin typeface="sirba-web-1"/>
              </a:rPr>
              <a:t> formats for setup automation, to minimize time and cost for new developers joining the project</a:t>
            </a:r>
          </a:p>
          <a:p>
            <a:pPr marL="342900" indent="-342900" algn="just">
              <a:buFont typeface="Wingdings" panose="05000000000000000000" pitchFamily="2" charset="2"/>
              <a:buChar char="q"/>
            </a:pPr>
            <a:r>
              <a:rPr lang="en-US">
                <a:solidFill>
                  <a:srgbClr val="000000"/>
                </a:solidFill>
                <a:latin typeface="sirba-web-1"/>
              </a:rPr>
              <a:t>Have a </a:t>
            </a:r>
            <a:r>
              <a:rPr lang="en-US" b="1">
                <a:solidFill>
                  <a:srgbClr val="000000"/>
                </a:solidFill>
                <a:latin typeface="sirba-web-1"/>
              </a:rPr>
              <a:t>clean contract</a:t>
            </a:r>
            <a:r>
              <a:rPr lang="en-US">
                <a:solidFill>
                  <a:srgbClr val="000000"/>
                </a:solidFill>
                <a:latin typeface="sirba-web-1"/>
              </a:rPr>
              <a:t> with the underlying operating system, offering </a:t>
            </a:r>
            <a:r>
              <a:rPr lang="en-US" b="1">
                <a:solidFill>
                  <a:srgbClr val="000000"/>
                </a:solidFill>
                <a:latin typeface="sirba-web-1"/>
              </a:rPr>
              <a:t>maximum portability</a:t>
            </a:r>
            <a:r>
              <a:rPr lang="en-US">
                <a:solidFill>
                  <a:srgbClr val="000000"/>
                </a:solidFill>
                <a:latin typeface="sirba-web-1"/>
              </a:rPr>
              <a:t> between execution environments</a:t>
            </a:r>
          </a:p>
          <a:p>
            <a:pPr marL="342900" indent="-342900" algn="just">
              <a:buFont typeface="Wingdings" panose="05000000000000000000" pitchFamily="2" charset="2"/>
              <a:buChar char="q"/>
            </a:pPr>
            <a:r>
              <a:rPr lang="en-US">
                <a:solidFill>
                  <a:srgbClr val="000000"/>
                </a:solidFill>
                <a:latin typeface="sirba-web-1"/>
              </a:rPr>
              <a:t>Are suitable for </a:t>
            </a:r>
            <a:r>
              <a:rPr lang="en-US" b="1">
                <a:solidFill>
                  <a:srgbClr val="000000"/>
                </a:solidFill>
                <a:latin typeface="sirba-web-1"/>
              </a:rPr>
              <a:t>deployment</a:t>
            </a:r>
            <a:r>
              <a:rPr lang="en-US">
                <a:solidFill>
                  <a:srgbClr val="000000"/>
                </a:solidFill>
                <a:latin typeface="sirba-web-1"/>
              </a:rPr>
              <a:t> on modern </a:t>
            </a:r>
            <a:r>
              <a:rPr lang="en-US" b="1">
                <a:solidFill>
                  <a:srgbClr val="000000"/>
                </a:solidFill>
                <a:latin typeface="sirba-web-1"/>
              </a:rPr>
              <a:t>cloud platforms</a:t>
            </a:r>
            <a:r>
              <a:rPr lang="en-US">
                <a:solidFill>
                  <a:srgbClr val="000000"/>
                </a:solidFill>
                <a:latin typeface="sirba-web-1"/>
              </a:rPr>
              <a:t>, obviating the need for servers and systems administration</a:t>
            </a:r>
          </a:p>
          <a:p>
            <a:pPr marL="342900" indent="-342900" algn="just">
              <a:buFont typeface="Wingdings" panose="05000000000000000000" pitchFamily="2" charset="2"/>
              <a:buChar char="q"/>
            </a:pPr>
            <a:r>
              <a:rPr lang="en-US" b="1">
                <a:solidFill>
                  <a:srgbClr val="000000"/>
                </a:solidFill>
                <a:latin typeface="sirba-web-1"/>
              </a:rPr>
              <a:t>Minimize divergence</a:t>
            </a:r>
            <a:r>
              <a:rPr lang="en-US">
                <a:solidFill>
                  <a:srgbClr val="000000"/>
                </a:solidFill>
                <a:latin typeface="sirba-web-1"/>
              </a:rPr>
              <a:t> between development and production, enabling </a:t>
            </a:r>
            <a:r>
              <a:rPr lang="en-US" b="1">
                <a:solidFill>
                  <a:srgbClr val="000000"/>
                </a:solidFill>
                <a:latin typeface="sirba-web-1"/>
              </a:rPr>
              <a:t>continuous deployment</a:t>
            </a:r>
            <a:r>
              <a:rPr lang="en-US">
                <a:solidFill>
                  <a:srgbClr val="000000"/>
                </a:solidFill>
                <a:latin typeface="sirba-web-1"/>
              </a:rPr>
              <a:t> for maximum agility</a:t>
            </a:r>
          </a:p>
          <a:p>
            <a:pPr marL="342900" indent="-342900" algn="just">
              <a:buFont typeface="Wingdings" panose="05000000000000000000" pitchFamily="2" charset="2"/>
              <a:buChar char="q"/>
            </a:pPr>
            <a:r>
              <a:rPr lang="en-US">
                <a:solidFill>
                  <a:srgbClr val="000000"/>
                </a:solidFill>
                <a:latin typeface="sirba-web-1"/>
              </a:rPr>
              <a:t>Can </a:t>
            </a:r>
            <a:r>
              <a:rPr lang="en-US" b="1">
                <a:solidFill>
                  <a:srgbClr val="000000"/>
                </a:solidFill>
                <a:latin typeface="sirba-web-1"/>
              </a:rPr>
              <a:t>scale up</a:t>
            </a:r>
            <a:r>
              <a:rPr lang="en-US">
                <a:solidFill>
                  <a:srgbClr val="000000"/>
                </a:solidFill>
                <a:latin typeface="sirba-web-1"/>
              </a:rPr>
              <a:t> without significant changes to tooling, architecture, or development practices.</a:t>
            </a:r>
          </a:p>
        </p:txBody>
      </p:sp>
      <p:sp>
        <p:nvSpPr>
          <p:cNvPr id="8" name="Rectangle 7">
            <a:extLst>
              <a:ext uri="{FF2B5EF4-FFF2-40B4-BE49-F238E27FC236}">
                <a16:creationId xmlns:a16="http://schemas.microsoft.com/office/drawing/2014/main" id="{6CEB0F27-9AFE-4E93-8F98-23FF81627EF4}"/>
              </a:ext>
            </a:extLst>
          </p:cNvPr>
          <p:cNvSpPr/>
          <p:nvPr/>
        </p:nvSpPr>
        <p:spPr>
          <a:xfrm>
            <a:off x="9402337" y="4346694"/>
            <a:ext cx="1548244" cy="374846"/>
          </a:xfrm>
          <a:prstGeom prst="rect">
            <a:avLst/>
          </a:prstGeom>
        </p:spPr>
        <p:txBody>
          <a:bodyPr wrap="none">
            <a:spAutoFit/>
          </a:bodyPr>
          <a:lstStyle/>
          <a:p>
            <a:r>
              <a:rPr lang="en-US" i="1"/>
              <a:t>[12factor.net]</a:t>
            </a:r>
          </a:p>
        </p:txBody>
      </p:sp>
    </p:spTree>
    <p:extLst>
      <p:ext uri="{BB962C8B-B14F-4D97-AF65-F5344CB8AC3E}">
        <p14:creationId xmlns:p14="http://schemas.microsoft.com/office/powerpoint/2010/main" val="34112986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App Service</a:t>
            </a:r>
          </a:p>
        </p:txBody>
      </p:sp>
      <p:pic>
        <p:nvPicPr>
          <p:cNvPr id="6" name="Picture 12" descr="Image result for azure app service">
            <a:extLst>
              <a:ext uri="{FF2B5EF4-FFF2-40B4-BE49-F238E27FC236}">
                <a16:creationId xmlns:a16="http://schemas.microsoft.com/office/drawing/2014/main" id="{9A626E1A-0ED9-A94A-8B52-48FAF63FE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0850" y="307070"/>
            <a:ext cx="2173199" cy="2179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3779CDD-22CA-0D4E-8263-8F01EAECC9C9}"/>
              </a:ext>
            </a:extLst>
          </p:cNvPr>
          <p:cNvSpPr/>
          <p:nvPr/>
        </p:nvSpPr>
        <p:spPr>
          <a:xfrm>
            <a:off x="656426" y="4106777"/>
            <a:ext cx="11352190" cy="1538127"/>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Enterprise Grade Apps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platform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High productivity development</a:t>
            </a:r>
          </a:p>
        </p:txBody>
      </p:sp>
    </p:spTree>
    <p:extLst>
      <p:ext uri="{BB962C8B-B14F-4D97-AF65-F5344CB8AC3E}">
        <p14:creationId xmlns:p14="http://schemas.microsoft.com/office/powerpoint/2010/main" val="3381576316"/>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86679" y="779932"/>
            <a:ext cx="7463117" cy="1444328"/>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algn="ctr" defTabSz="896386">
                <a:lnSpc>
                  <a:spcPct val="90000"/>
                </a:lnSpc>
                <a:spcAft>
                  <a:spcPts val="600"/>
                </a:spcAft>
              </a:pPr>
              <a:r>
                <a:rPr lang="en-US" sz="2400" kern="0">
                  <a:solidFill>
                    <a:srgbClr val="797979"/>
                  </a:solidFill>
                  <a:latin typeface="Segoe UI Light" panose="020B0502040204020203" pitchFamily="34" charset="0"/>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algn="ctr"/>
              <a:r>
                <a:rPr lang="en-US" sz="4400">
                  <a:solidFill>
                    <a:srgbClr val="0078D7"/>
                  </a:solidFill>
                  <a:latin typeface="Segoe UI Semilight" panose="020B0402040204020203" pitchFamily="34" charset="0"/>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67009" y="3029959"/>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14483" y="2886843"/>
            <a:ext cx="1645920" cy="286232"/>
          </a:xfrm>
          <a:prstGeom prst="rect">
            <a:avLst/>
          </a:prstGeom>
        </p:spPr>
        <p:txBody>
          <a:bodyPr wrap="square">
            <a:spAutoFit/>
          </a:bodyPr>
          <a:lstStyle/>
          <a:p>
            <a:pPr algn="r">
              <a:lnSpc>
                <a:spcPct val="90000"/>
              </a:lnSpc>
            </a:pPr>
            <a:r>
              <a:rPr lang="en-US" sz="1400">
                <a:solidFill>
                  <a:srgbClr val="0078D7"/>
                </a:solidFill>
                <a:latin typeface="Segoe UI Semilight" panose="020B0402040204020203" pitchFamily="34" charset="0"/>
                <a:cs typeface="Segoe UI Semilight" panose="020B0402040204020203" pitchFamily="34" charset="0"/>
              </a:rPr>
              <a:t>High productivity</a:t>
            </a:r>
            <a:endParaRPr lang="en-US" sz="1400">
              <a:solidFill>
                <a:srgbClr val="0078D7"/>
              </a:solidFill>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713007" y="2758155"/>
            <a:ext cx="543608" cy="543608"/>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376209" y="2758155"/>
            <a:ext cx="543608" cy="543608"/>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86603" y="2758155"/>
            <a:ext cx="543608" cy="543608"/>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5049805" y="2758155"/>
            <a:ext cx="543608" cy="543608"/>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93297" y="3398393"/>
            <a:ext cx="1933542"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.NET, Node, Java, Docker,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823524" y="3398393"/>
            <a:ext cx="998991"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Staging &amp;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524622" y="3398393"/>
            <a:ext cx="931666"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Testing in</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8141422" y="3398393"/>
            <a:ext cx="1015021"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App gallery</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67009" y="4459830"/>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14483" y="4316714"/>
            <a:ext cx="1645920" cy="286232"/>
          </a:xfrm>
          <a:prstGeom prst="rect">
            <a:avLst/>
          </a:prstGeom>
        </p:spPr>
        <p:txBody>
          <a:bodyPr wrap="square">
            <a:spAutoFit/>
          </a:bodyPr>
          <a:lstStyle/>
          <a:p>
            <a:pPr algn="r">
              <a:lnSpc>
                <a:spcPct val="90000"/>
              </a:lnSpc>
            </a:pPr>
            <a:r>
              <a:rPr lang="en-US" sz="1400">
                <a:solidFill>
                  <a:srgbClr val="0078D7"/>
                </a:solidFill>
                <a:latin typeface="Segoe UI Semilight" panose="020B0402040204020203" pitchFamily="34" charset="0"/>
                <a:cs typeface="Segoe UI Semilight" panose="020B0402040204020203" pitchFamily="34" charset="0"/>
              </a:rPr>
              <a:t>Fully managed</a:t>
            </a:r>
            <a:endParaRPr lang="en-US" sz="1400">
              <a:solidFill>
                <a:srgbClr val="0078D7"/>
              </a:solidFill>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70802" y="4828264"/>
            <a:ext cx="1178529"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Auto scale &amp;</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653609" y="4828264"/>
            <a:ext cx="1338829"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High availability</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343484" y="4828264"/>
            <a:ext cx="1293945"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Reduced</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228787" y="4828264"/>
            <a:ext cx="840295"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Backup &amp;</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86603" y="4188026"/>
            <a:ext cx="543608" cy="543608"/>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5049805" y="4188026"/>
            <a:ext cx="543608" cy="543608"/>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713007" y="4188026"/>
            <a:ext cx="543608" cy="543608"/>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376209" y="4188026"/>
            <a:ext cx="543608" cy="543608"/>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67009" y="5889701"/>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14483" y="5746585"/>
            <a:ext cx="1645920" cy="286232"/>
          </a:xfrm>
          <a:prstGeom prst="rect">
            <a:avLst/>
          </a:prstGeom>
        </p:spPr>
        <p:txBody>
          <a:bodyPr wrap="square">
            <a:spAutoFit/>
          </a:bodyPr>
          <a:lstStyle/>
          <a:p>
            <a:pPr algn="r">
              <a:lnSpc>
                <a:spcPct val="90000"/>
              </a:lnSpc>
            </a:pPr>
            <a:r>
              <a:rPr lang="en-US" sz="1400">
                <a:solidFill>
                  <a:srgbClr val="0078D7"/>
                </a:solidFill>
                <a:latin typeface="Segoe UI Semilight" panose="020B0402040204020203" pitchFamily="34" charset="0"/>
                <a:cs typeface="Segoe UI Semilight" panose="020B0402040204020203" pitchFamily="34" charset="0"/>
              </a:rPr>
              <a:t>Enterprise grade</a:t>
            </a:r>
            <a:endParaRPr lang="en-US" sz="1400">
              <a:solidFill>
                <a:srgbClr val="0078D7"/>
              </a:solidFill>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3035536" y="6258135"/>
            <a:ext cx="1249061"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Global data</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966998" y="6258135"/>
            <a:ext cx="712054"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Hybrid</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525425" y="6258135"/>
            <a:ext cx="930063"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AAD</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170280" y="6258135"/>
            <a:ext cx="957313" cy="424732"/>
          </a:xfrm>
          <a:prstGeom prst="rect">
            <a:avLst/>
          </a:prstGeom>
        </p:spPr>
        <p:txBody>
          <a:bodyPr wrap="none">
            <a:spAutoFit/>
          </a:bodyPr>
          <a:lstStyle/>
          <a:p>
            <a:pPr algn="ctr">
              <a:lnSpc>
                <a:spcPct val="90000"/>
              </a:lnSpc>
            </a:pPr>
            <a:r>
              <a:rPr lang="en-US" sz="1200" kern="0">
                <a:solidFill>
                  <a:srgbClr val="797979"/>
                </a:solidFill>
                <a:latin typeface="Segoe UI" panose="020B0502040204020203" pitchFamily="34" charset="0"/>
                <a:cs typeface="Segoe UI" panose="020B0502040204020203" pitchFamily="34" charset="0"/>
              </a:rPr>
              <a:t>Secure &amp;</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86603" y="5617897"/>
            <a:ext cx="543608" cy="543608"/>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5049805" y="5617897"/>
            <a:ext cx="543608" cy="543608"/>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713007" y="5617897"/>
            <a:ext cx="543608" cy="543608"/>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376209" y="5617897"/>
            <a:ext cx="543608" cy="543608"/>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104723A-CB42-4BCB-9C31-ECB0CFE23024}"/>
              </a:ext>
            </a:extLst>
          </p:cNvPr>
          <p:cNvSpPr/>
          <p:nvPr/>
        </p:nvSpPr>
        <p:spPr>
          <a:xfrm>
            <a:off x="8910570"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9309C4D-5DC6-435E-966F-EDAC995A38A9}"/>
              </a:ext>
            </a:extLst>
          </p:cNvPr>
          <p:cNvSpPr/>
          <p:nvPr/>
        </p:nvSpPr>
        <p:spPr>
          <a:xfrm>
            <a:off x="9642446"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133D1D-B44A-4209-8A1B-805EB4321AE3}"/>
              </a:ext>
            </a:extLst>
          </p:cNvPr>
          <p:cNvSpPr/>
          <p:nvPr/>
        </p:nvSpPr>
        <p:spPr>
          <a:xfrm>
            <a:off x="8910570"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C253012-7BB9-4FDC-BEFD-8C2C32D3184B}"/>
              </a:ext>
            </a:extLst>
          </p:cNvPr>
          <p:cNvSpPr/>
          <p:nvPr/>
        </p:nvSpPr>
        <p:spPr>
          <a:xfrm>
            <a:off x="9642446"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C7F9F50-BB7F-4B78-9397-058B49946442}"/>
              </a:ext>
            </a:extLst>
          </p:cNvPr>
          <p:cNvSpPr/>
          <p:nvPr/>
        </p:nvSpPr>
        <p:spPr>
          <a:xfrm>
            <a:off x="8745892" y="1674522"/>
            <a:ext cx="1651820" cy="1710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A18D65-7EC6-4F1E-8895-02E31AF38BB2}"/>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grade</a:t>
            </a:r>
          </a:p>
        </p:txBody>
      </p:sp>
      <p:sp>
        <p:nvSpPr>
          <p:cNvPr id="5" name="Rectangle 4">
            <a:extLst>
              <a:ext uri="{FF2B5EF4-FFF2-40B4-BE49-F238E27FC236}">
                <a16:creationId xmlns:a16="http://schemas.microsoft.com/office/drawing/2014/main" id="{FA482809-D51F-4D4A-BC4D-82B8F3FA7FDF}"/>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Get the control you want with a variety of hosting options</a:t>
            </a:r>
          </a:p>
        </p:txBody>
      </p:sp>
      <p:cxnSp>
        <p:nvCxnSpPr>
          <p:cNvPr id="6" name="Straight Connector 5">
            <a:extLst>
              <a:ext uri="{FF2B5EF4-FFF2-40B4-BE49-F238E27FC236}">
                <a16:creationId xmlns:a16="http://schemas.microsoft.com/office/drawing/2014/main" id="{43BC0CB9-6024-46C5-AF0C-DA1CF044E9BB}"/>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6BD027-5521-425F-922A-6DB5E20F8C6E}"/>
              </a:ext>
            </a:extLst>
          </p:cNvPr>
          <p:cNvGrpSpPr/>
          <p:nvPr/>
        </p:nvGrpSpPr>
        <p:grpSpPr>
          <a:xfrm>
            <a:off x="4492114" y="1903667"/>
            <a:ext cx="2502869" cy="2961695"/>
            <a:chOff x="4246872" y="2659833"/>
            <a:chExt cx="2502869" cy="2961695"/>
          </a:xfrm>
        </p:grpSpPr>
        <p:grpSp>
          <p:nvGrpSpPr>
            <p:cNvPr id="13" name="Graphic 11">
              <a:extLst>
                <a:ext uri="{FF2B5EF4-FFF2-40B4-BE49-F238E27FC236}">
                  <a16:creationId xmlns:a16="http://schemas.microsoft.com/office/drawing/2014/main" id="{D977F9FF-0A65-4BEE-92DC-90ED1CE70936}"/>
                </a:ext>
              </a:extLst>
            </p:cNvPr>
            <p:cNvGrpSpPr/>
            <p:nvPr/>
          </p:nvGrpSpPr>
          <p:grpSpPr>
            <a:xfrm>
              <a:off x="4802352" y="2659833"/>
              <a:ext cx="1391909" cy="1391909"/>
              <a:chOff x="4580266" y="2978370"/>
              <a:chExt cx="1017028" cy="1017028"/>
            </a:xfrm>
          </p:grpSpPr>
          <p:sp>
            <p:nvSpPr>
              <p:cNvPr id="14" name="Freeform: Shape 13">
                <a:extLst>
                  <a:ext uri="{FF2B5EF4-FFF2-40B4-BE49-F238E27FC236}">
                    <a16:creationId xmlns:a16="http://schemas.microsoft.com/office/drawing/2014/main" id="{D3E0514C-1DB9-40A4-AAFB-97CC5B8386CF}"/>
                  </a:ext>
                </a:extLst>
              </p:cNvPr>
              <p:cNvSpPr/>
              <p:nvPr/>
            </p:nvSpPr>
            <p:spPr>
              <a:xfrm>
                <a:off x="4547925" y="3485053"/>
                <a:ext cx="528855" cy="528855"/>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E6E6E6"/>
              </a:solidFill>
              <a:ln w="2019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DE5FCB6-83C6-46AA-B13B-CF3400DF8F4F}"/>
                  </a:ext>
                </a:extLst>
              </p:cNvPr>
              <p:cNvSpPr/>
              <p:nvPr/>
            </p:nvSpPr>
            <p:spPr>
              <a:xfrm>
                <a:off x="5084915" y="3485053"/>
                <a:ext cx="528855" cy="528855"/>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E6E6E6"/>
              </a:solidFill>
              <a:ln w="201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0AED226-9FB3-4B74-AB1C-8BFFDE9BF0E5}"/>
                  </a:ext>
                </a:extLst>
              </p:cNvPr>
              <p:cNvSpPr/>
              <p:nvPr/>
            </p:nvSpPr>
            <p:spPr>
              <a:xfrm>
                <a:off x="4547925" y="2946029"/>
                <a:ext cx="528855" cy="528855"/>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E6E6E6"/>
              </a:solidFill>
              <a:ln w="201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605E666-0F95-486C-993D-60963876C208}"/>
                  </a:ext>
                </a:extLst>
              </p:cNvPr>
              <p:cNvSpPr/>
              <p:nvPr/>
            </p:nvSpPr>
            <p:spPr>
              <a:xfrm>
                <a:off x="5084915" y="2946029"/>
                <a:ext cx="528855" cy="528855"/>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E6E6E6"/>
              </a:solidFill>
              <a:ln w="201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986B864-0C62-412A-9983-23E59B50F863}"/>
                  </a:ext>
                </a:extLst>
              </p:cNvPr>
              <p:cNvSpPr/>
              <p:nvPr/>
            </p:nvSpPr>
            <p:spPr>
              <a:xfrm>
                <a:off x="4728955" y="3220626"/>
                <a:ext cx="711920" cy="467833"/>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6BA54B-88A9-443A-A814-ADD0D68A01D2}"/>
                  </a:ext>
                </a:extLst>
              </p:cNvPr>
              <p:cNvSpPr/>
              <p:nvPr/>
            </p:nvSpPr>
            <p:spPr>
              <a:xfrm>
                <a:off x="4730990" y="3220626"/>
                <a:ext cx="488173" cy="467833"/>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E43DDADC-4985-40A2-BBB3-D7443F703E27}"/>
                </a:ext>
              </a:extLst>
            </p:cNvPr>
            <p:cNvSpPr/>
            <p:nvPr/>
          </p:nvSpPr>
          <p:spPr>
            <a:xfrm>
              <a:off x="4263866" y="4864398"/>
              <a:ext cx="2468880" cy="757130"/>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Get your Web, API, or Mobile App created in seconds in the cloud. We provide the plumbing, you provide the application code or container(s).</a:t>
              </a:r>
            </a:p>
          </p:txBody>
        </p:sp>
        <p:sp>
          <p:nvSpPr>
            <p:cNvPr id="21" name="TextBox 20">
              <a:extLst>
                <a:ext uri="{FF2B5EF4-FFF2-40B4-BE49-F238E27FC236}">
                  <a16:creationId xmlns:a16="http://schemas.microsoft.com/office/drawing/2014/main" id="{13879397-57A7-44EC-A068-516B02C2C718}"/>
                </a:ext>
              </a:extLst>
            </p:cNvPr>
            <p:cNvSpPr txBox="1"/>
            <p:nvPr/>
          </p:nvSpPr>
          <p:spPr>
            <a:xfrm>
              <a:off x="4246872" y="4232393"/>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Azure App Service (multi-tenant)</a:t>
              </a:r>
            </a:p>
          </p:txBody>
        </p:sp>
      </p:grpSp>
      <p:grpSp>
        <p:nvGrpSpPr>
          <p:cNvPr id="67" name="Group 66">
            <a:extLst>
              <a:ext uri="{FF2B5EF4-FFF2-40B4-BE49-F238E27FC236}">
                <a16:creationId xmlns:a16="http://schemas.microsoft.com/office/drawing/2014/main" id="{12D59441-F39A-4102-AE83-AD0A3041F0BE}"/>
              </a:ext>
            </a:extLst>
          </p:cNvPr>
          <p:cNvGrpSpPr/>
          <p:nvPr/>
        </p:nvGrpSpPr>
        <p:grpSpPr>
          <a:xfrm>
            <a:off x="8307253" y="1813907"/>
            <a:ext cx="2502869" cy="3338356"/>
            <a:chOff x="6552096" y="1805953"/>
            <a:chExt cx="2502869" cy="3338356"/>
          </a:xfrm>
        </p:grpSpPr>
        <p:sp>
          <p:nvSpPr>
            <p:cNvPr id="28" name="Freeform: Shape 27">
              <a:extLst>
                <a:ext uri="{FF2B5EF4-FFF2-40B4-BE49-F238E27FC236}">
                  <a16:creationId xmlns:a16="http://schemas.microsoft.com/office/drawing/2014/main" id="{14B2B847-5056-4333-AB84-3EBD071E1D40}"/>
                </a:ext>
              </a:extLst>
            </p:cNvPr>
            <p:cNvSpPr/>
            <p:nvPr/>
          </p:nvSpPr>
          <p:spPr>
            <a:xfrm>
              <a:off x="7313858" y="2181768"/>
              <a:ext cx="668116" cy="640278"/>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74B17BA-91AD-4B0B-ABFD-31399CE9611A}"/>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839317-0EB9-4EA1-B42F-B5D6F4012E8B}"/>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F80D6F-7B15-4727-A9ED-A70F678A5907}"/>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67408CC-73FF-4C28-99FB-48DB89397684}"/>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520859-04CE-4838-AF23-1B664FDCA20F}"/>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57866529-8A58-48A9-913A-8561B07D572A}"/>
                </a:ext>
              </a:extLst>
            </p:cNvPr>
            <p:cNvSpPr txBox="1"/>
            <p:nvPr/>
          </p:nvSpPr>
          <p:spPr>
            <a:xfrm>
              <a:off x="6552096" y="3422775"/>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App Service Environment</a:t>
              </a:r>
            </a:p>
          </p:txBody>
        </p:sp>
        <p:sp>
          <p:nvSpPr>
            <p:cNvPr id="30" name="Rectangle 29">
              <a:extLst>
                <a:ext uri="{FF2B5EF4-FFF2-40B4-BE49-F238E27FC236}">
                  <a16:creationId xmlns:a16="http://schemas.microsoft.com/office/drawing/2014/main" id="{010AB0D4-DFBD-40EA-9C7E-1E0C32431AD9}"/>
                </a:ext>
              </a:extLst>
            </p:cNvPr>
            <p:cNvSpPr/>
            <p:nvPr/>
          </p:nvSpPr>
          <p:spPr>
            <a:xfrm>
              <a:off x="6569090" y="4054780"/>
              <a:ext cx="2468880" cy="1089529"/>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Run your apps in virtual network at high scale. Create an isolated environment specifically for your organization and access/manage all of the resources behind your public endpoint.</a:t>
              </a:r>
            </a:p>
          </p:txBody>
        </p:sp>
      </p:grpSp>
    </p:spTree>
    <p:extLst>
      <p:ext uri="{BB962C8B-B14F-4D97-AF65-F5344CB8AC3E}">
        <p14:creationId xmlns:p14="http://schemas.microsoft.com/office/powerpoint/2010/main" val="3620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CAF97-72F1-4353-BBD2-886B07367E8A}"/>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App Service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Environment</a:t>
            </a:r>
          </a:p>
        </p:txBody>
      </p:sp>
      <p:grpSp>
        <p:nvGrpSpPr>
          <p:cNvPr id="150" name="Group 149">
            <a:extLst>
              <a:ext uri="{FF2B5EF4-FFF2-40B4-BE49-F238E27FC236}">
                <a16:creationId xmlns:a16="http://schemas.microsoft.com/office/drawing/2014/main" id="{071F0C4D-73BF-4302-ACDF-33D0F4BEF75E}"/>
              </a:ext>
            </a:extLst>
          </p:cNvPr>
          <p:cNvGrpSpPr/>
          <p:nvPr/>
        </p:nvGrpSpPr>
        <p:grpSpPr>
          <a:xfrm>
            <a:off x="4451841" y="430909"/>
            <a:ext cx="6674202" cy="6132707"/>
            <a:chOff x="4451841" y="430909"/>
            <a:chExt cx="6674202" cy="6132707"/>
          </a:xfrm>
        </p:grpSpPr>
        <p:sp>
          <p:nvSpPr>
            <p:cNvPr id="7" name="Rectangle 6">
              <a:extLst>
                <a:ext uri="{FF2B5EF4-FFF2-40B4-BE49-F238E27FC236}">
                  <a16:creationId xmlns:a16="http://schemas.microsoft.com/office/drawing/2014/main" id="{F0FF61D2-36D1-461B-A38C-2486EDB825D2}"/>
                </a:ext>
              </a:extLst>
            </p:cNvPr>
            <p:cNvSpPr/>
            <p:nvPr/>
          </p:nvSpPr>
          <p:spPr>
            <a:xfrm>
              <a:off x="4451841" y="430909"/>
              <a:ext cx="121796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Layered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security</a:t>
              </a:r>
            </a:p>
          </p:txBody>
        </p:sp>
        <p:grpSp>
          <p:nvGrpSpPr>
            <p:cNvPr id="93" name="Group 92">
              <a:extLst>
                <a:ext uri="{FF2B5EF4-FFF2-40B4-BE49-F238E27FC236}">
                  <a16:creationId xmlns:a16="http://schemas.microsoft.com/office/drawing/2014/main" id="{5FBD9DEE-2F3A-4916-8976-69FB8B1C8CB1}"/>
                </a:ext>
              </a:extLst>
            </p:cNvPr>
            <p:cNvGrpSpPr/>
            <p:nvPr/>
          </p:nvGrpSpPr>
          <p:grpSpPr>
            <a:xfrm>
              <a:off x="4516028" y="4281672"/>
              <a:ext cx="1089586" cy="888068"/>
              <a:chOff x="4516939" y="4436150"/>
              <a:chExt cx="1089586" cy="888068"/>
            </a:xfrm>
          </p:grpSpPr>
          <p:sp>
            <p:nvSpPr>
              <p:cNvPr id="11" name="Freeform 118">
                <a:extLst>
                  <a:ext uri="{FF2B5EF4-FFF2-40B4-BE49-F238E27FC236}">
                    <a16:creationId xmlns:a16="http://schemas.microsoft.com/office/drawing/2014/main" id="{61FCB680-2F26-4606-B7E5-1511ECC6DE24}"/>
                  </a:ext>
                </a:extLst>
              </p:cNvPr>
              <p:cNvSpPr>
                <a:spLocks noChangeAspect="1" noEditPoints="1"/>
              </p:cNvSpPr>
              <p:nvPr/>
            </p:nvSpPr>
            <p:spPr bwMode="auto">
              <a:xfrm>
                <a:off x="4755741" y="4436150"/>
                <a:ext cx="611983" cy="38173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 name="TextBox 11">
                <a:extLst>
                  <a:ext uri="{FF2B5EF4-FFF2-40B4-BE49-F238E27FC236}">
                    <a16:creationId xmlns:a16="http://schemas.microsoft.com/office/drawing/2014/main" id="{3FB0096D-074C-4AAC-BEA0-17D6D5FD8A6B}"/>
                  </a:ext>
                </a:extLst>
              </p:cNvPr>
              <p:cNvSpPr txBox="1"/>
              <p:nvPr/>
            </p:nvSpPr>
            <p:spPr>
              <a:xfrm>
                <a:off x="4516939" y="4903081"/>
                <a:ext cx="1089586"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AAD</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integrated </a:t>
                </a:r>
              </a:p>
            </p:txBody>
          </p:sp>
        </p:grpSp>
        <p:grpSp>
          <p:nvGrpSpPr>
            <p:cNvPr id="91" name="Group 90">
              <a:extLst>
                <a:ext uri="{FF2B5EF4-FFF2-40B4-BE49-F238E27FC236}">
                  <a16:creationId xmlns:a16="http://schemas.microsoft.com/office/drawing/2014/main" id="{A849CDCF-7AE0-46F1-878D-F9AAD7FA9647}"/>
                </a:ext>
              </a:extLst>
            </p:cNvPr>
            <p:cNvGrpSpPr/>
            <p:nvPr/>
          </p:nvGrpSpPr>
          <p:grpSpPr>
            <a:xfrm>
              <a:off x="4617018" y="1379354"/>
              <a:ext cx="887606" cy="1157954"/>
              <a:chOff x="4617929" y="1533832"/>
              <a:chExt cx="887606" cy="1157954"/>
            </a:xfrm>
          </p:grpSpPr>
          <p:sp>
            <p:nvSpPr>
              <p:cNvPr id="14" name="TextBox 13">
                <a:extLst>
                  <a:ext uri="{FF2B5EF4-FFF2-40B4-BE49-F238E27FC236}">
                    <a16:creationId xmlns:a16="http://schemas.microsoft.com/office/drawing/2014/main" id="{9964D7C2-53F5-4C7C-81CE-587CF0E0F2C5}"/>
                  </a:ext>
                </a:extLst>
              </p:cNvPr>
              <p:cNvSpPr txBox="1"/>
              <p:nvPr/>
            </p:nvSpPr>
            <p:spPr>
              <a:xfrm>
                <a:off x="4617929" y="2270649"/>
                <a:ext cx="887606"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Network</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isolation</a:t>
                </a:r>
              </a:p>
            </p:txBody>
          </p:sp>
          <p:grpSp>
            <p:nvGrpSpPr>
              <p:cNvPr id="15" name="Group 14">
                <a:extLst>
                  <a:ext uri="{FF2B5EF4-FFF2-40B4-BE49-F238E27FC236}">
                    <a16:creationId xmlns:a16="http://schemas.microsoft.com/office/drawing/2014/main" id="{1F4A9C16-46C4-4E8F-BEE4-8008D85D6D6A}"/>
                  </a:ext>
                </a:extLst>
              </p:cNvPr>
              <p:cNvGrpSpPr/>
              <p:nvPr/>
            </p:nvGrpSpPr>
            <p:grpSpPr>
              <a:xfrm>
                <a:off x="4785078" y="1533832"/>
                <a:ext cx="553308" cy="619434"/>
                <a:chOff x="2614389" y="3017044"/>
                <a:chExt cx="1643498" cy="1839912"/>
              </a:xfrm>
              <a:solidFill>
                <a:srgbClr val="0078D7"/>
              </a:solidFill>
            </p:grpSpPr>
            <p:sp>
              <p:nvSpPr>
                <p:cNvPr id="16" name="Oval 15">
                  <a:extLst>
                    <a:ext uri="{FF2B5EF4-FFF2-40B4-BE49-F238E27FC236}">
                      <a16:creationId xmlns:a16="http://schemas.microsoft.com/office/drawing/2014/main" id="{04364223-B516-4A28-AFBA-98E88B78DE79}"/>
                    </a:ext>
                  </a:extLst>
                </p:cNvPr>
                <p:cNvSpPr/>
                <p:nvPr/>
              </p:nvSpPr>
              <p:spPr>
                <a:xfrm>
                  <a:off x="3080538" y="3581400"/>
                  <a:ext cx="711200" cy="711200"/>
                </a:xfrm>
                <a:prstGeom prst="ellipse">
                  <a:avLst/>
                </a:prstGeom>
                <a:grp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 name="Oval 16">
                  <a:extLst>
                    <a:ext uri="{FF2B5EF4-FFF2-40B4-BE49-F238E27FC236}">
                      <a16:creationId xmlns:a16="http://schemas.microsoft.com/office/drawing/2014/main" id="{6769F854-60EC-4497-BDB0-24E06046F8D7}"/>
                    </a:ext>
                  </a:extLst>
                </p:cNvPr>
                <p:cNvSpPr/>
                <p:nvPr/>
              </p:nvSpPr>
              <p:spPr>
                <a:xfrm>
                  <a:off x="3249210" y="3017044"/>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 name="Oval 17">
                  <a:extLst>
                    <a:ext uri="{FF2B5EF4-FFF2-40B4-BE49-F238E27FC236}">
                      <a16:creationId xmlns:a16="http://schemas.microsoft.com/office/drawing/2014/main" id="{4155F6E4-F369-47AB-8D6A-12B160724E3C}"/>
                    </a:ext>
                  </a:extLst>
                </p:cNvPr>
                <p:cNvSpPr/>
                <p:nvPr/>
              </p:nvSpPr>
              <p:spPr>
                <a:xfrm>
                  <a:off x="3249210" y="4483100"/>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 name="Oval 18">
                  <a:extLst>
                    <a:ext uri="{FF2B5EF4-FFF2-40B4-BE49-F238E27FC236}">
                      <a16:creationId xmlns:a16="http://schemas.microsoft.com/office/drawing/2014/main" id="{B9C878C2-1287-4D89-9082-1D16395DEAC9}"/>
                    </a:ext>
                  </a:extLst>
                </p:cNvPr>
                <p:cNvSpPr/>
                <p:nvPr/>
              </p:nvSpPr>
              <p:spPr>
                <a:xfrm>
                  <a:off x="2614389" y="3383558"/>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 name="Oval 19">
                  <a:extLst>
                    <a:ext uri="{FF2B5EF4-FFF2-40B4-BE49-F238E27FC236}">
                      <a16:creationId xmlns:a16="http://schemas.microsoft.com/office/drawing/2014/main" id="{11F3E180-784B-4B37-B062-485BBEF8156A}"/>
                    </a:ext>
                  </a:extLst>
                </p:cNvPr>
                <p:cNvSpPr/>
                <p:nvPr/>
              </p:nvSpPr>
              <p:spPr>
                <a:xfrm>
                  <a:off x="3884031"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 name="Oval 20">
                  <a:extLst>
                    <a:ext uri="{FF2B5EF4-FFF2-40B4-BE49-F238E27FC236}">
                      <a16:creationId xmlns:a16="http://schemas.microsoft.com/office/drawing/2014/main" id="{57495487-9B55-4531-9F41-4309E0CF9359}"/>
                    </a:ext>
                  </a:extLst>
                </p:cNvPr>
                <p:cNvSpPr/>
                <p:nvPr/>
              </p:nvSpPr>
              <p:spPr>
                <a:xfrm>
                  <a:off x="2614389"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 name="Oval 21">
                  <a:extLst>
                    <a:ext uri="{FF2B5EF4-FFF2-40B4-BE49-F238E27FC236}">
                      <a16:creationId xmlns:a16="http://schemas.microsoft.com/office/drawing/2014/main" id="{5A9DFEBF-FFB6-4C03-8154-9BA8F8DD7738}"/>
                    </a:ext>
                  </a:extLst>
                </p:cNvPr>
                <p:cNvSpPr/>
                <p:nvPr/>
              </p:nvSpPr>
              <p:spPr>
                <a:xfrm>
                  <a:off x="3884031" y="3383558"/>
                  <a:ext cx="373856" cy="373856"/>
                </a:xfrm>
                <a:prstGeom prst="ellipse">
                  <a:avLst/>
                </a:prstGeom>
                <a:grpFill/>
                <a:ln w="44450"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cxnSp>
              <p:nvCxnSpPr>
                <p:cNvPr id="23" name="Straight Connector 22">
                  <a:extLst>
                    <a:ext uri="{FF2B5EF4-FFF2-40B4-BE49-F238E27FC236}">
                      <a16:creationId xmlns:a16="http://schemas.microsoft.com/office/drawing/2014/main" id="{16B4C478-D815-49A5-9E0E-AC8EDB1B3412}"/>
                    </a:ext>
                  </a:extLst>
                </p:cNvPr>
                <p:cNvCxnSpPr>
                  <a:cxnSpLocks/>
                  <a:stCxn id="17" idx="4"/>
                  <a:endCxn id="16" idx="0"/>
                </p:cNvCxnSpPr>
                <p:nvPr/>
              </p:nvCxnSpPr>
              <p:spPr>
                <a:xfrm>
                  <a:off x="3436138" y="3390900"/>
                  <a:ext cx="0" cy="190500"/>
                </a:xfrm>
                <a:prstGeom prst="line">
                  <a:avLst/>
                </a:prstGeom>
                <a:grpFill/>
                <a:ln w="44450" cap="flat">
                  <a:solidFill>
                    <a:srgbClr val="0078D7"/>
                  </a:solidFill>
                  <a:prstDash val="solid"/>
                  <a:miter lim="800000"/>
                  <a:headEnd/>
                  <a:tailEnd/>
                </a:ln>
                <a:extLst/>
              </p:spPr>
            </p:cxnSp>
            <p:cxnSp>
              <p:nvCxnSpPr>
                <p:cNvPr id="24" name="Straight Connector 23">
                  <a:extLst>
                    <a:ext uri="{FF2B5EF4-FFF2-40B4-BE49-F238E27FC236}">
                      <a16:creationId xmlns:a16="http://schemas.microsoft.com/office/drawing/2014/main" id="{388831B8-92F5-42F9-A5CA-479607FB5F33}"/>
                    </a:ext>
                  </a:extLst>
                </p:cNvPr>
                <p:cNvCxnSpPr>
                  <a:cxnSpLocks/>
                </p:cNvCxnSpPr>
                <p:nvPr/>
              </p:nvCxnSpPr>
              <p:spPr>
                <a:xfrm>
                  <a:off x="3436138" y="4292600"/>
                  <a:ext cx="0" cy="190500"/>
                </a:xfrm>
                <a:prstGeom prst="line">
                  <a:avLst/>
                </a:prstGeom>
                <a:grpFill/>
                <a:ln w="44450" cap="flat">
                  <a:solidFill>
                    <a:srgbClr val="0078D7"/>
                  </a:solidFill>
                  <a:prstDash val="solid"/>
                  <a:miter lim="800000"/>
                  <a:headEnd/>
                  <a:tailEnd/>
                </a:ln>
                <a:extLst/>
              </p:spPr>
            </p:cxnSp>
            <p:cxnSp>
              <p:nvCxnSpPr>
                <p:cNvPr id="25" name="Straight Connector 24">
                  <a:extLst>
                    <a:ext uri="{FF2B5EF4-FFF2-40B4-BE49-F238E27FC236}">
                      <a16:creationId xmlns:a16="http://schemas.microsoft.com/office/drawing/2014/main" id="{FA9838DD-F1DD-48A4-A415-550620A1C31E}"/>
                    </a:ext>
                  </a:extLst>
                </p:cNvPr>
                <p:cNvCxnSpPr>
                  <a:cxnSpLocks/>
                </p:cNvCxnSpPr>
                <p:nvPr/>
              </p:nvCxnSpPr>
              <p:spPr>
                <a:xfrm>
                  <a:off x="2971800" y="3667125"/>
                  <a:ext cx="147638" cy="104775"/>
                </a:xfrm>
                <a:prstGeom prst="line">
                  <a:avLst/>
                </a:prstGeom>
                <a:grpFill/>
                <a:ln w="44450" cap="flat">
                  <a:solidFill>
                    <a:srgbClr val="0078D7"/>
                  </a:solidFill>
                  <a:prstDash val="solid"/>
                  <a:miter lim="800000"/>
                  <a:headEnd/>
                  <a:tailEnd/>
                </a:ln>
                <a:extLst/>
              </p:spPr>
            </p:cxnSp>
            <p:cxnSp>
              <p:nvCxnSpPr>
                <p:cNvPr id="26" name="Straight Connector 25">
                  <a:extLst>
                    <a:ext uri="{FF2B5EF4-FFF2-40B4-BE49-F238E27FC236}">
                      <a16:creationId xmlns:a16="http://schemas.microsoft.com/office/drawing/2014/main" id="{5DD1B475-2263-414F-9C14-21918930C6DC}"/>
                    </a:ext>
                  </a:extLst>
                </p:cNvPr>
                <p:cNvCxnSpPr>
                  <a:cxnSpLocks/>
                </p:cNvCxnSpPr>
                <p:nvPr/>
              </p:nvCxnSpPr>
              <p:spPr>
                <a:xfrm flipH="1" flipV="1">
                  <a:off x="3752838" y="4131072"/>
                  <a:ext cx="147638" cy="104775"/>
                </a:xfrm>
                <a:prstGeom prst="line">
                  <a:avLst/>
                </a:prstGeom>
                <a:grpFill/>
                <a:ln w="41275" cap="flat">
                  <a:solidFill>
                    <a:srgbClr val="0078D7"/>
                  </a:solidFill>
                  <a:prstDash val="solid"/>
                  <a:miter lim="800000"/>
                  <a:headEnd/>
                  <a:tailEnd/>
                </a:ln>
                <a:extLst/>
              </p:spPr>
            </p:cxnSp>
            <p:cxnSp>
              <p:nvCxnSpPr>
                <p:cNvPr id="27" name="Straight Connector 26">
                  <a:extLst>
                    <a:ext uri="{FF2B5EF4-FFF2-40B4-BE49-F238E27FC236}">
                      <a16:creationId xmlns:a16="http://schemas.microsoft.com/office/drawing/2014/main" id="{5F6D0247-7186-4C61-B92C-FAF119F90B44}"/>
                    </a:ext>
                  </a:extLst>
                </p:cNvPr>
                <p:cNvCxnSpPr>
                  <a:cxnSpLocks/>
                </p:cNvCxnSpPr>
                <p:nvPr/>
              </p:nvCxnSpPr>
              <p:spPr>
                <a:xfrm flipV="1">
                  <a:off x="2971800" y="4090390"/>
                  <a:ext cx="147638" cy="104775"/>
                </a:xfrm>
                <a:prstGeom prst="line">
                  <a:avLst/>
                </a:prstGeom>
                <a:grpFill/>
                <a:ln w="44450" cap="flat">
                  <a:solidFill>
                    <a:srgbClr val="0078D7"/>
                  </a:solidFill>
                  <a:prstDash val="solid"/>
                  <a:miter lim="800000"/>
                  <a:headEnd/>
                  <a:tailEnd/>
                </a:ln>
                <a:extLst/>
              </p:spPr>
            </p:cxnSp>
          </p:grpSp>
        </p:grpSp>
        <p:grpSp>
          <p:nvGrpSpPr>
            <p:cNvPr id="92" name="Group 91">
              <a:extLst>
                <a:ext uri="{FF2B5EF4-FFF2-40B4-BE49-F238E27FC236}">
                  <a16:creationId xmlns:a16="http://schemas.microsoft.com/office/drawing/2014/main" id="{FC71C50E-E3EC-4D3B-9A7E-CC71E517A506}"/>
                </a:ext>
              </a:extLst>
            </p:cNvPr>
            <p:cNvGrpSpPr/>
            <p:nvPr/>
          </p:nvGrpSpPr>
          <p:grpSpPr>
            <a:xfrm>
              <a:off x="4475152" y="2868428"/>
              <a:ext cx="1171338" cy="1118768"/>
              <a:chOff x="4476063" y="3022906"/>
              <a:chExt cx="1171338" cy="1118768"/>
            </a:xfrm>
          </p:grpSpPr>
          <p:sp>
            <p:nvSpPr>
              <p:cNvPr id="30" name="TextBox 29">
                <a:extLst>
                  <a:ext uri="{FF2B5EF4-FFF2-40B4-BE49-F238E27FC236}">
                    <a16:creationId xmlns:a16="http://schemas.microsoft.com/office/drawing/2014/main" id="{523968A4-4588-4D60-A698-BEA52144C852}"/>
                  </a:ext>
                </a:extLst>
              </p:cNvPr>
              <p:cNvSpPr txBox="1"/>
              <p:nvPr/>
            </p:nvSpPr>
            <p:spPr>
              <a:xfrm>
                <a:off x="4476063" y="3720537"/>
                <a:ext cx="1171338"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Application </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Gateway</a:t>
                </a:r>
              </a:p>
            </p:txBody>
          </p:sp>
          <p:pic>
            <p:nvPicPr>
              <p:cNvPr id="35" name="Graphic 34">
                <a:extLst>
                  <a:ext uri="{FF2B5EF4-FFF2-40B4-BE49-F238E27FC236}">
                    <a16:creationId xmlns:a16="http://schemas.microsoft.com/office/drawing/2014/main" id="{B8F93BBA-C683-47FC-94A3-4029F1F7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5129" y="3022906"/>
                <a:ext cx="653207" cy="616917"/>
              </a:xfrm>
              <a:prstGeom prst="rect">
                <a:avLst/>
              </a:prstGeom>
            </p:spPr>
          </p:pic>
        </p:grpSp>
        <p:grpSp>
          <p:nvGrpSpPr>
            <p:cNvPr id="94" name="Group 93">
              <a:extLst>
                <a:ext uri="{FF2B5EF4-FFF2-40B4-BE49-F238E27FC236}">
                  <a16:creationId xmlns:a16="http://schemas.microsoft.com/office/drawing/2014/main" id="{4B8C9606-B327-4DBB-AB7B-908886DB133C}"/>
                </a:ext>
              </a:extLst>
            </p:cNvPr>
            <p:cNvGrpSpPr/>
            <p:nvPr/>
          </p:nvGrpSpPr>
          <p:grpSpPr>
            <a:xfrm>
              <a:off x="4649879" y="5499713"/>
              <a:ext cx="821884" cy="1063903"/>
              <a:chOff x="4650790" y="5654191"/>
              <a:chExt cx="821884" cy="1063903"/>
            </a:xfrm>
          </p:grpSpPr>
          <p:sp>
            <p:nvSpPr>
              <p:cNvPr id="32" name="TextBox 31">
                <a:extLst>
                  <a:ext uri="{FF2B5EF4-FFF2-40B4-BE49-F238E27FC236}">
                    <a16:creationId xmlns:a16="http://schemas.microsoft.com/office/drawing/2014/main" id="{2CFF41C3-73CE-4A0A-A7BE-92039F6AC989}"/>
                  </a:ext>
                </a:extLst>
              </p:cNvPr>
              <p:cNvSpPr txBox="1"/>
              <p:nvPr/>
            </p:nvSpPr>
            <p:spPr>
              <a:xfrm>
                <a:off x="4650790" y="6296957"/>
                <a:ext cx="821884"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API</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security</a:t>
                </a:r>
              </a:p>
            </p:txBody>
          </p:sp>
          <p:pic>
            <p:nvPicPr>
              <p:cNvPr id="37" name="Graphic 36">
                <a:extLst>
                  <a:ext uri="{FF2B5EF4-FFF2-40B4-BE49-F238E27FC236}">
                    <a16:creationId xmlns:a16="http://schemas.microsoft.com/office/drawing/2014/main" id="{C932D7BB-328C-4DF1-AC36-76DDD604A0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956" y="5654191"/>
                <a:ext cx="609552" cy="609552"/>
              </a:xfrm>
              <a:prstGeom prst="rect">
                <a:avLst/>
              </a:prstGeom>
            </p:spPr>
          </p:pic>
        </p:grpSp>
        <p:sp>
          <p:nvSpPr>
            <p:cNvPr id="8" name="Rectangle 7">
              <a:extLst>
                <a:ext uri="{FF2B5EF4-FFF2-40B4-BE49-F238E27FC236}">
                  <a16:creationId xmlns:a16="http://schemas.microsoft.com/office/drawing/2014/main" id="{7F54EEAE-1832-474E-851D-6E8A09B0CF64}"/>
                </a:ext>
              </a:extLst>
            </p:cNvPr>
            <p:cNvSpPr/>
            <p:nvPr/>
          </p:nvSpPr>
          <p:spPr>
            <a:xfrm>
              <a:off x="6767765" y="430909"/>
              <a:ext cx="150150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scale</a:t>
              </a:r>
            </a:p>
          </p:txBody>
        </p:sp>
        <p:grpSp>
          <p:nvGrpSpPr>
            <p:cNvPr id="136" name="Group 135">
              <a:extLst>
                <a:ext uri="{FF2B5EF4-FFF2-40B4-BE49-F238E27FC236}">
                  <a16:creationId xmlns:a16="http://schemas.microsoft.com/office/drawing/2014/main" id="{7BCCE6BC-722C-4CA2-807A-A10B800D9E55}"/>
                </a:ext>
              </a:extLst>
            </p:cNvPr>
            <p:cNvGrpSpPr/>
            <p:nvPr/>
          </p:nvGrpSpPr>
          <p:grpSpPr>
            <a:xfrm>
              <a:off x="6622665" y="1518230"/>
              <a:ext cx="1791701" cy="1004330"/>
              <a:chOff x="6940006" y="1672708"/>
              <a:chExt cx="1791701" cy="1004330"/>
            </a:xfrm>
          </p:grpSpPr>
          <p:sp>
            <p:nvSpPr>
              <p:cNvPr id="45" name="Freeform 82">
                <a:extLst>
                  <a:ext uri="{FF2B5EF4-FFF2-40B4-BE49-F238E27FC236}">
                    <a16:creationId xmlns:a16="http://schemas.microsoft.com/office/drawing/2014/main" id="{67189B62-B8DD-474B-9D3E-766E3D97334D}"/>
                  </a:ext>
                </a:extLst>
              </p:cNvPr>
              <p:cNvSpPr>
                <a:spLocks noChangeAspect="1" noEditPoints="1"/>
              </p:cNvSpPr>
              <p:nvPr/>
            </p:nvSpPr>
            <p:spPr bwMode="auto">
              <a:xfrm>
                <a:off x="7545222" y="1672708"/>
                <a:ext cx="581268" cy="49791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46" name="TextBox 45">
                <a:extLst>
                  <a:ext uri="{FF2B5EF4-FFF2-40B4-BE49-F238E27FC236}">
                    <a16:creationId xmlns:a16="http://schemas.microsoft.com/office/drawing/2014/main" id="{96D7AA63-1885-48D4-9079-27AE998870B3}"/>
                  </a:ext>
                </a:extLst>
              </p:cNvPr>
              <p:cNvSpPr txBox="1"/>
              <p:nvPr/>
            </p:nvSpPr>
            <p:spPr>
              <a:xfrm>
                <a:off x="6940006" y="2255901"/>
                <a:ext cx="179170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Built-in auto scale</a:t>
                </a:r>
                <a:br>
                  <a:rPr lang="en-US"/>
                </a:br>
                <a:r>
                  <a:rPr lang="en-US"/>
                  <a:t>and load balancing </a:t>
                </a:r>
              </a:p>
            </p:txBody>
          </p:sp>
        </p:grpSp>
        <p:grpSp>
          <p:nvGrpSpPr>
            <p:cNvPr id="138" name="Group 137">
              <a:extLst>
                <a:ext uri="{FF2B5EF4-FFF2-40B4-BE49-F238E27FC236}">
                  <a16:creationId xmlns:a16="http://schemas.microsoft.com/office/drawing/2014/main" id="{24E3C4BD-38C1-45AA-8615-46D6D2B8B446}"/>
                </a:ext>
              </a:extLst>
            </p:cNvPr>
            <p:cNvGrpSpPr/>
            <p:nvPr/>
          </p:nvGrpSpPr>
          <p:grpSpPr>
            <a:xfrm>
              <a:off x="6745295" y="4159396"/>
              <a:ext cx="1546441" cy="1010344"/>
              <a:chOff x="7062636" y="4313874"/>
              <a:chExt cx="1546441" cy="1010344"/>
            </a:xfrm>
          </p:grpSpPr>
          <p:sp>
            <p:nvSpPr>
              <p:cNvPr id="48" name="TextBox 47">
                <a:extLst>
                  <a:ext uri="{FF2B5EF4-FFF2-40B4-BE49-F238E27FC236}">
                    <a16:creationId xmlns:a16="http://schemas.microsoft.com/office/drawing/2014/main" id="{08E35018-8702-45EB-B89B-25031994E9BD}"/>
                  </a:ext>
                </a:extLst>
              </p:cNvPr>
              <p:cNvSpPr txBox="1"/>
              <p:nvPr/>
            </p:nvSpPr>
            <p:spPr>
              <a:xfrm>
                <a:off x="7062636" y="4903081"/>
                <a:ext cx="154644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Global data</a:t>
                </a:r>
                <a:br>
                  <a:rPr lang="en-US"/>
                </a:br>
                <a:r>
                  <a:rPr lang="en-US"/>
                  <a:t>center footprint </a:t>
                </a:r>
              </a:p>
            </p:txBody>
          </p:sp>
          <p:sp>
            <p:nvSpPr>
              <p:cNvPr id="49" name="Freeform 90">
                <a:extLst>
                  <a:ext uri="{FF2B5EF4-FFF2-40B4-BE49-F238E27FC236}">
                    <a16:creationId xmlns:a16="http://schemas.microsoft.com/office/drawing/2014/main" id="{E1155751-DCFF-424C-B888-5903E95D627C}"/>
                  </a:ext>
                </a:extLst>
              </p:cNvPr>
              <p:cNvSpPr>
                <a:spLocks noChangeAspect="1" noEditPoints="1"/>
              </p:cNvSpPr>
              <p:nvPr/>
            </p:nvSpPr>
            <p:spPr bwMode="auto">
              <a:xfrm>
                <a:off x="7579772" y="4313874"/>
                <a:ext cx="512169" cy="5121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FFFF00"/>
                  </a:solidFill>
                  <a:latin typeface="Segoe UI"/>
                </a:endParaRPr>
              </a:p>
            </p:txBody>
          </p:sp>
        </p:grpSp>
        <p:grpSp>
          <p:nvGrpSpPr>
            <p:cNvPr id="139" name="Group 138">
              <a:extLst>
                <a:ext uri="{FF2B5EF4-FFF2-40B4-BE49-F238E27FC236}">
                  <a16:creationId xmlns:a16="http://schemas.microsoft.com/office/drawing/2014/main" id="{7D72B6E6-C4B0-4026-A326-1D43055E76B3}"/>
                </a:ext>
              </a:extLst>
            </p:cNvPr>
            <p:cNvGrpSpPr/>
            <p:nvPr/>
          </p:nvGrpSpPr>
          <p:grpSpPr>
            <a:xfrm>
              <a:off x="6691593" y="5493366"/>
              <a:ext cx="1653843" cy="1070250"/>
              <a:chOff x="7008934" y="5647844"/>
              <a:chExt cx="1653843" cy="1070250"/>
            </a:xfrm>
          </p:grpSpPr>
          <p:sp>
            <p:nvSpPr>
              <p:cNvPr id="51" name="TextBox 50">
                <a:extLst>
                  <a:ext uri="{FF2B5EF4-FFF2-40B4-BE49-F238E27FC236}">
                    <a16:creationId xmlns:a16="http://schemas.microsoft.com/office/drawing/2014/main" id="{148D06A4-DB99-43C6-BB55-4BCE6210ECE5}"/>
                  </a:ext>
                </a:extLst>
              </p:cNvPr>
              <p:cNvSpPr txBox="1"/>
              <p:nvPr/>
            </p:nvSpPr>
            <p:spPr>
              <a:xfrm>
                <a:off x="7008934" y="6296957"/>
                <a:ext cx="165384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High availability</a:t>
                </a:r>
                <a:br>
                  <a:rPr lang="en-US"/>
                </a:br>
                <a:r>
                  <a:rPr lang="en-US"/>
                  <a:t>w/ auto-patching </a:t>
                </a:r>
              </a:p>
            </p:txBody>
          </p:sp>
          <p:grpSp>
            <p:nvGrpSpPr>
              <p:cNvPr id="52" name="Group 538">
                <a:extLst>
                  <a:ext uri="{FF2B5EF4-FFF2-40B4-BE49-F238E27FC236}">
                    <a16:creationId xmlns:a16="http://schemas.microsoft.com/office/drawing/2014/main" id="{CEDD976E-82FC-45F0-A02A-451AD1902B33}"/>
                  </a:ext>
                </a:extLst>
              </p:cNvPr>
              <p:cNvGrpSpPr>
                <a:grpSpLocks noChangeAspect="1"/>
              </p:cNvGrpSpPr>
              <p:nvPr/>
            </p:nvGrpSpPr>
            <p:grpSpPr bwMode="auto">
              <a:xfrm>
                <a:off x="7584974" y="5647844"/>
                <a:ext cx="501764" cy="549271"/>
                <a:chOff x="6703" y="2838"/>
                <a:chExt cx="169" cy="185"/>
              </a:xfrm>
              <a:noFill/>
            </p:grpSpPr>
            <p:sp>
              <p:nvSpPr>
                <p:cNvPr id="53" name="Line 539">
                  <a:extLst>
                    <a:ext uri="{FF2B5EF4-FFF2-40B4-BE49-F238E27FC236}">
                      <a16:creationId xmlns:a16="http://schemas.microsoft.com/office/drawing/2014/main" id="{0E71A2BE-ACD0-475E-9412-2131AB3E562F}"/>
                    </a:ext>
                  </a:extLst>
                </p:cNvPr>
                <p:cNvSpPr>
                  <a:spLocks noChangeShapeType="1"/>
                </p:cNvSpPr>
                <p:nvPr/>
              </p:nvSpPr>
              <p:spPr bwMode="auto">
                <a:xfrm>
                  <a:off x="6803"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4" name="Line 540">
                  <a:extLst>
                    <a:ext uri="{FF2B5EF4-FFF2-40B4-BE49-F238E27FC236}">
                      <a16:creationId xmlns:a16="http://schemas.microsoft.com/office/drawing/2014/main" id="{ABF75FEF-B823-46DE-A408-136300F210E7}"/>
                    </a:ext>
                  </a:extLst>
                </p:cNvPr>
                <p:cNvSpPr>
                  <a:spLocks noChangeShapeType="1"/>
                </p:cNvSpPr>
                <p:nvPr/>
              </p:nvSpPr>
              <p:spPr bwMode="auto">
                <a:xfrm>
                  <a:off x="6768"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5" name="Line 541">
                  <a:extLst>
                    <a:ext uri="{FF2B5EF4-FFF2-40B4-BE49-F238E27FC236}">
                      <a16:creationId xmlns:a16="http://schemas.microsoft.com/office/drawing/2014/main" id="{6B38F8E6-08B6-4315-8F6B-5BA66FDC0E06}"/>
                    </a:ext>
                  </a:extLst>
                </p:cNvPr>
                <p:cNvSpPr>
                  <a:spLocks noChangeShapeType="1"/>
                </p:cNvSpPr>
                <p:nvPr/>
              </p:nvSpPr>
              <p:spPr bwMode="auto">
                <a:xfrm flipH="1">
                  <a:off x="6768"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6" name="Line 542">
                  <a:extLst>
                    <a:ext uri="{FF2B5EF4-FFF2-40B4-BE49-F238E27FC236}">
                      <a16:creationId xmlns:a16="http://schemas.microsoft.com/office/drawing/2014/main" id="{8AB555CF-676F-4B41-B9FB-AB7897583B9D}"/>
                    </a:ext>
                  </a:extLst>
                </p:cNvPr>
                <p:cNvSpPr>
                  <a:spLocks noChangeShapeType="1"/>
                </p:cNvSpPr>
                <p:nvPr/>
              </p:nvSpPr>
              <p:spPr bwMode="auto">
                <a:xfrm flipH="1">
                  <a:off x="6803"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7" name="Line 543">
                  <a:extLst>
                    <a:ext uri="{FF2B5EF4-FFF2-40B4-BE49-F238E27FC236}">
                      <a16:creationId xmlns:a16="http://schemas.microsoft.com/office/drawing/2014/main" id="{8C93819C-9119-40CD-8B93-48E9163153E8}"/>
                    </a:ext>
                  </a:extLst>
                </p:cNvPr>
                <p:cNvSpPr>
                  <a:spLocks noChangeShapeType="1"/>
                </p:cNvSpPr>
                <p:nvPr/>
              </p:nvSpPr>
              <p:spPr bwMode="auto">
                <a:xfrm>
                  <a:off x="6824"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8" name="Line 544">
                  <a:extLst>
                    <a:ext uri="{FF2B5EF4-FFF2-40B4-BE49-F238E27FC236}">
                      <a16:creationId xmlns:a16="http://schemas.microsoft.com/office/drawing/2014/main" id="{87781930-B54F-4F27-A128-F6D5AA1AE52D}"/>
                    </a:ext>
                  </a:extLst>
                </p:cNvPr>
                <p:cNvSpPr>
                  <a:spLocks noChangeShapeType="1"/>
                </p:cNvSpPr>
                <p:nvPr/>
              </p:nvSpPr>
              <p:spPr bwMode="auto">
                <a:xfrm>
                  <a:off x="6741"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9" name="Line 545">
                  <a:extLst>
                    <a:ext uri="{FF2B5EF4-FFF2-40B4-BE49-F238E27FC236}">
                      <a16:creationId xmlns:a16="http://schemas.microsoft.com/office/drawing/2014/main" id="{BBE51C59-E54F-4399-BA88-E988226BEFFB}"/>
                    </a:ext>
                  </a:extLst>
                </p:cNvPr>
                <p:cNvSpPr>
                  <a:spLocks noChangeShapeType="1"/>
                </p:cNvSpPr>
                <p:nvPr/>
              </p:nvSpPr>
              <p:spPr bwMode="auto">
                <a:xfrm flipV="1">
                  <a:off x="6824"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0" name="Line 546">
                  <a:extLst>
                    <a:ext uri="{FF2B5EF4-FFF2-40B4-BE49-F238E27FC236}">
                      <a16:creationId xmlns:a16="http://schemas.microsoft.com/office/drawing/2014/main" id="{9F0FDE02-F5EB-4A0D-9B74-AA4BE6EFE3D3}"/>
                    </a:ext>
                  </a:extLst>
                </p:cNvPr>
                <p:cNvSpPr>
                  <a:spLocks noChangeShapeType="1"/>
                </p:cNvSpPr>
                <p:nvPr/>
              </p:nvSpPr>
              <p:spPr bwMode="auto">
                <a:xfrm flipV="1">
                  <a:off x="6741"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1" name="Oval 547">
                  <a:extLst>
                    <a:ext uri="{FF2B5EF4-FFF2-40B4-BE49-F238E27FC236}">
                      <a16:creationId xmlns:a16="http://schemas.microsoft.com/office/drawing/2014/main" id="{CE0AF4F1-6BD8-4F51-ADA9-AE18C9C0CD71}"/>
                    </a:ext>
                  </a:extLst>
                </p:cNvPr>
                <p:cNvSpPr>
                  <a:spLocks noChangeArrowheads="1"/>
                </p:cNvSpPr>
                <p:nvPr/>
              </p:nvSpPr>
              <p:spPr bwMode="auto">
                <a:xfrm>
                  <a:off x="6753" y="2896"/>
                  <a:ext cx="69" cy="71"/>
                </a:xfrm>
                <a:prstGeom prst="ellips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2" name="Freeform 548">
                  <a:extLst>
                    <a:ext uri="{FF2B5EF4-FFF2-40B4-BE49-F238E27FC236}">
                      <a16:creationId xmlns:a16="http://schemas.microsoft.com/office/drawing/2014/main" id="{CEE301F6-6549-485B-9B81-79708072D2CF}"/>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3" name="Freeform 549">
                  <a:extLst>
                    <a:ext uri="{FF2B5EF4-FFF2-40B4-BE49-F238E27FC236}">
                      <a16:creationId xmlns:a16="http://schemas.microsoft.com/office/drawing/2014/main" id="{CFF46869-60D9-4935-8C90-CB0BB9434D04}"/>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4" name="Freeform 550">
                  <a:extLst>
                    <a:ext uri="{FF2B5EF4-FFF2-40B4-BE49-F238E27FC236}">
                      <a16:creationId xmlns:a16="http://schemas.microsoft.com/office/drawing/2014/main" id="{98FD63AB-A23A-4E0E-A5E5-B72482E9EBB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5" name="Freeform 551">
                  <a:extLst>
                    <a:ext uri="{FF2B5EF4-FFF2-40B4-BE49-F238E27FC236}">
                      <a16:creationId xmlns:a16="http://schemas.microsoft.com/office/drawing/2014/main" id="{BD12E47D-722D-4AB8-A281-137B0B3C347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nvGrpSpPr>
            <p:cNvPr id="137" name="Group 136">
              <a:extLst>
                <a:ext uri="{FF2B5EF4-FFF2-40B4-BE49-F238E27FC236}">
                  <a16:creationId xmlns:a16="http://schemas.microsoft.com/office/drawing/2014/main" id="{15083530-2B95-425E-8739-AD385016431F}"/>
                </a:ext>
              </a:extLst>
            </p:cNvPr>
            <p:cNvGrpSpPr/>
            <p:nvPr/>
          </p:nvGrpSpPr>
          <p:grpSpPr>
            <a:xfrm>
              <a:off x="6807010" y="2862264"/>
              <a:ext cx="1423010" cy="1124932"/>
              <a:chOff x="7124351" y="3016742"/>
              <a:chExt cx="1423010" cy="1124932"/>
            </a:xfrm>
          </p:grpSpPr>
          <p:sp>
            <p:nvSpPr>
              <p:cNvPr id="67" name="TextBox 66">
                <a:extLst>
                  <a:ext uri="{FF2B5EF4-FFF2-40B4-BE49-F238E27FC236}">
                    <a16:creationId xmlns:a16="http://schemas.microsoft.com/office/drawing/2014/main" id="{762B69E0-60E9-4A14-A21B-1E78F0157042}"/>
                  </a:ext>
                </a:extLst>
              </p:cNvPr>
              <p:cNvSpPr txBox="1"/>
              <p:nvPr/>
            </p:nvSpPr>
            <p:spPr>
              <a:xfrm>
                <a:off x="7124351" y="3720537"/>
                <a:ext cx="1423010"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Upgraded CPU </a:t>
                </a:r>
                <a:br>
                  <a:rPr lang="en-US"/>
                </a:br>
                <a:r>
                  <a:rPr lang="en-US"/>
                  <a:t>and capacity</a:t>
                </a:r>
              </a:p>
            </p:txBody>
          </p:sp>
          <p:grpSp>
            <p:nvGrpSpPr>
              <p:cNvPr id="68" name="Group 777">
                <a:extLst>
                  <a:ext uri="{FF2B5EF4-FFF2-40B4-BE49-F238E27FC236}">
                    <a16:creationId xmlns:a16="http://schemas.microsoft.com/office/drawing/2014/main" id="{E476B62E-88F6-4A91-B778-B40B13298065}"/>
                  </a:ext>
                </a:extLst>
              </p:cNvPr>
              <p:cNvGrpSpPr>
                <a:grpSpLocks noChangeAspect="1"/>
              </p:cNvGrpSpPr>
              <p:nvPr/>
            </p:nvGrpSpPr>
            <p:grpSpPr bwMode="auto">
              <a:xfrm>
                <a:off x="7645374" y="3016742"/>
                <a:ext cx="380964" cy="608941"/>
                <a:chOff x="3788" y="3539"/>
                <a:chExt cx="254" cy="406"/>
              </a:xfrm>
              <a:noFill/>
            </p:grpSpPr>
            <p:sp>
              <p:nvSpPr>
                <p:cNvPr id="69" name="Rectangle 778">
                  <a:extLst>
                    <a:ext uri="{FF2B5EF4-FFF2-40B4-BE49-F238E27FC236}">
                      <a16:creationId xmlns:a16="http://schemas.microsoft.com/office/drawing/2014/main" id="{A625EAFF-3445-4A8E-A96D-E561C0DCFA3D}"/>
                    </a:ext>
                  </a:extLst>
                </p:cNvPr>
                <p:cNvSpPr>
                  <a:spLocks noChangeArrowheads="1"/>
                </p:cNvSpPr>
                <p:nvPr/>
              </p:nvSpPr>
              <p:spPr bwMode="auto">
                <a:xfrm>
                  <a:off x="3817" y="3539"/>
                  <a:ext cx="225" cy="406"/>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0" name="Rectangle 779">
                  <a:extLst>
                    <a:ext uri="{FF2B5EF4-FFF2-40B4-BE49-F238E27FC236}">
                      <a16:creationId xmlns:a16="http://schemas.microsoft.com/office/drawing/2014/main" id="{1CB120E9-76EA-4F5B-90B7-79B4A2AFAC5F}"/>
                    </a:ext>
                  </a:extLst>
                </p:cNvPr>
                <p:cNvSpPr>
                  <a:spLocks noChangeArrowheads="1"/>
                </p:cNvSpPr>
                <p:nvPr/>
              </p:nvSpPr>
              <p:spPr bwMode="auto">
                <a:xfrm>
                  <a:off x="3850" y="3569"/>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1" name="Rectangle 780">
                  <a:extLst>
                    <a:ext uri="{FF2B5EF4-FFF2-40B4-BE49-F238E27FC236}">
                      <a16:creationId xmlns:a16="http://schemas.microsoft.com/office/drawing/2014/main" id="{FE474763-8803-4A89-9815-2402D9C3B4F9}"/>
                    </a:ext>
                  </a:extLst>
                </p:cNvPr>
                <p:cNvSpPr>
                  <a:spLocks noChangeArrowheads="1"/>
                </p:cNvSpPr>
                <p:nvPr/>
              </p:nvSpPr>
              <p:spPr bwMode="auto">
                <a:xfrm>
                  <a:off x="3850" y="3656"/>
                  <a:ext cx="159" cy="41"/>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2" name="Rectangle 781">
                  <a:extLst>
                    <a:ext uri="{FF2B5EF4-FFF2-40B4-BE49-F238E27FC236}">
                      <a16:creationId xmlns:a16="http://schemas.microsoft.com/office/drawing/2014/main" id="{CC480F8B-50FE-401D-933C-DF3B1A213BEF}"/>
                    </a:ext>
                  </a:extLst>
                </p:cNvPr>
                <p:cNvSpPr>
                  <a:spLocks noChangeArrowheads="1"/>
                </p:cNvSpPr>
                <p:nvPr/>
              </p:nvSpPr>
              <p:spPr bwMode="auto">
                <a:xfrm>
                  <a:off x="3850" y="3742"/>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3" name="Freeform 782">
                  <a:extLst>
                    <a:ext uri="{FF2B5EF4-FFF2-40B4-BE49-F238E27FC236}">
                      <a16:creationId xmlns:a16="http://schemas.microsoft.com/office/drawing/2014/main" id="{929DC181-63C7-4D41-B7D3-9B3042C4170A}"/>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4" name="Freeform 783">
                  <a:extLst>
                    <a:ext uri="{FF2B5EF4-FFF2-40B4-BE49-F238E27FC236}">
                      <a16:creationId xmlns:a16="http://schemas.microsoft.com/office/drawing/2014/main" id="{CC8F8D6D-5365-46EF-ACFB-B6C15CE5DABA}"/>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5" name="Oval 784">
                  <a:extLst>
                    <a:ext uri="{FF2B5EF4-FFF2-40B4-BE49-F238E27FC236}">
                      <a16:creationId xmlns:a16="http://schemas.microsoft.com/office/drawing/2014/main" id="{C0542CBD-93D0-4CEA-B125-70E3CA1F0B0F}"/>
                    </a:ext>
                  </a:extLst>
                </p:cNvPr>
                <p:cNvSpPr>
                  <a:spLocks noChangeArrowheads="1"/>
                </p:cNvSpPr>
                <p:nvPr/>
              </p:nvSpPr>
              <p:spPr bwMode="auto">
                <a:xfrm>
                  <a:off x="3850" y="3870"/>
                  <a:ext cx="34"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6" name="Oval 785">
                  <a:extLst>
                    <a:ext uri="{FF2B5EF4-FFF2-40B4-BE49-F238E27FC236}">
                      <a16:creationId xmlns:a16="http://schemas.microsoft.com/office/drawing/2014/main" id="{0BA80C7F-BB41-4FCE-809B-71610CE61F09}"/>
                    </a:ext>
                  </a:extLst>
                </p:cNvPr>
                <p:cNvSpPr>
                  <a:spLocks noChangeArrowheads="1"/>
                </p:cNvSpPr>
                <p:nvPr/>
              </p:nvSpPr>
              <p:spPr bwMode="auto">
                <a:xfrm>
                  <a:off x="3913" y="3870"/>
                  <a:ext cx="33"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7" name="Rectangle 786">
                  <a:extLst>
                    <a:ext uri="{FF2B5EF4-FFF2-40B4-BE49-F238E27FC236}">
                      <a16:creationId xmlns:a16="http://schemas.microsoft.com/office/drawing/2014/main" id="{C08017B1-0E83-4A7F-B1EF-1B9F87313304}"/>
                    </a:ext>
                  </a:extLst>
                </p:cNvPr>
                <p:cNvSpPr>
                  <a:spLocks noChangeArrowheads="1"/>
                </p:cNvSpPr>
                <p:nvPr/>
              </p:nvSpPr>
              <p:spPr bwMode="auto">
                <a:xfrm>
                  <a:off x="3977" y="3870"/>
                  <a:ext cx="32" cy="30"/>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
          <p:nvSpPr>
            <p:cNvPr id="9" name="Rectangle 8">
              <a:extLst>
                <a:ext uri="{FF2B5EF4-FFF2-40B4-BE49-F238E27FC236}">
                  <a16:creationId xmlns:a16="http://schemas.microsoft.com/office/drawing/2014/main" id="{2F3B3629-F99A-4E8E-896E-0ED46B88DBE0}"/>
                </a:ext>
              </a:extLst>
            </p:cNvPr>
            <p:cNvSpPr/>
            <p:nvPr/>
          </p:nvSpPr>
          <p:spPr>
            <a:xfrm>
              <a:off x="9367227" y="430909"/>
              <a:ext cx="1758816"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Hybrid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connectivity</a:t>
              </a:r>
            </a:p>
          </p:txBody>
        </p:sp>
        <p:grpSp>
          <p:nvGrpSpPr>
            <p:cNvPr id="133" name="Group 132">
              <a:extLst>
                <a:ext uri="{FF2B5EF4-FFF2-40B4-BE49-F238E27FC236}">
                  <a16:creationId xmlns:a16="http://schemas.microsoft.com/office/drawing/2014/main" id="{1DCC1269-8CB1-4FE3-BCE7-3B02532EDC00}"/>
                </a:ext>
              </a:extLst>
            </p:cNvPr>
            <p:cNvGrpSpPr/>
            <p:nvPr/>
          </p:nvGrpSpPr>
          <p:grpSpPr>
            <a:xfrm>
              <a:off x="9984773" y="2942424"/>
              <a:ext cx="523725" cy="878573"/>
              <a:chOff x="9985684" y="3096902"/>
              <a:chExt cx="523725" cy="878573"/>
            </a:xfrm>
          </p:grpSpPr>
          <p:sp>
            <p:nvSpPr>
              <p:cNvPr id="105" name="TextBox 104">
                <a:extLst>
                  <a:ext uri="{FF2B5EF4-FFF2-40B4-BE49-F238E27FC236}">
                    <a16:creationId xmlns:a16="http://schemas.microsoft.com/office/drawing/2014/main" id="{CE5CC5F3-B439-4134-BB3A-00BE6F278FEF}"/>
                  </a:ext>
                </a:extLst>
              </p:cNvPr>
              <p:cNvSpPr txBox="1"/>
              <p:nvPr/>
            </p:nvSpPr>
            <p:spPr>
              <a:xfrm>
                <a:off x="9985684" y="3720537"/>
                <a:ext cx="523725"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VPN</a:t>
                </a:r>
              </a:p>
            </p:txBody>
          </p:sp>
          <p:grpSp>
            <p:nvGrpSpPr>
              <p:cNvPr id="106" name="Group 105">
                <a:extLst>
                  <a:ext uri="{FF2B5EF4-FFF2-40B4-BE49-F238E27FC236}">
                    <a16:creationId xmlns:a16="http://schemas.microsoft.com/office/drawing/2014/main" id="{C648D09B-FFB4-408F-8275-20034C2692F2}"/>
                  </a:ext>
                </a:extLst>
              </p:cNvPr>
              <p:cNvGrpSpPr/>
              <p:nvPr/>
            </p:nvGrpSpPr>
            <p:grpSpPr>
              <a:xfrm>
                <a:off x="9986918" y="3096902"/>
                <a:ext cx="521256" cy="521256"/>
                <a:chOff x="8497921" y="2139090"/>
                <a:chExt cx="504992" cy="504992"/>
              </a:xfrm>
            </p:grpSpPr>
            <p:sp>
              <p:nvSpPr>
                <p:cNvPr id="107" name="Oval 106">
                  <a:extLst>
                    <a:ext uri="{FF2B5EF4-FFF2-40B4-BE49-F238E27FC236}">
                      <a16:creationId xmlns:a16="http://schemas.microsoft.com/office/drawing/2014/main" id="{6FDAF62C-BDA5-439B-BDE5-9A0B36F95CB1}"/>
                    </a:ext>
                  </a:extLst>
                </p:cNvPr>
                <p:cNvSpPr/>
                <p:nvPr/>
              </p:nvSpPr>
              <p:spPr bwMode="auto">
                <a:xfrm>
                  <a:off x="8497921" y="2139090"/>
                  <a:ext cx="504992" cy="504992"/>
                </a:xfrm>
                <a:prstGeom prst="ellipse">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Half Frame 107">
                  <a:extLst>
                    <a:ext uri="{FF2B5EF4-FFF2-40B4-BE49-F238E27FC236}">
                      <a16:creationId xmlns:a16="http://schemas.microsoft.com/office/drawing/2014/main" id="{B2D444D3-4823-45CB-9CA0-9191E2E3E71B}"/>
                    </a:ext>
                  </a:extLst>
                </p:cNvPr>
                <p:cNvSpPr/>
                <p:nvPr/>
              </p:nvSpPr>
              <p:spPr bwMode="auto">
                <a:xfrm rot="8100000">
                  <a:off x="8560528" y="2371605"/>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Half Frame 108">
                  <a:extLst>
                    <a:ext uri="{FF2B5EF4-FFF2-40B4-BE49-F238E27FC236}">
                      <a16:creationId xmlns:a16="http://schemas.microsoft.com/office/drawing/2014/main" id="{90B3E949-A387-4345-B834-F5EF5F93CE0B}"/>
                    </a:ext>
                  </a:extLst>
                </p:cNvPr>
                <p:cNvSpPr/>
                <p:nvPr/>
              </p:nvSpPr>
              <p:spPr bwMode="auto">
                <a:xfrm rot="18900000">
                  <a:off x="8766131" y="2249169"/>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2" name="Group 131">
              <a:extLst>
                <a:ext uri="{FF2B5EF4-FFF2-40B4-BE49-F238E27FC236}">
                  <a16:creationId xmlns:a16="http://schemas.microsoft.com/office/drawing/2014/main" id="{6DCFEB52-12F1-426C-AE35-036EB1B13855}"/>
                </a:ext>
              </a:extLst>
            </p:cNvPr>
            <p:cNvGrpSpPr/>
            <p:nvPr/>
          </p:nvGrpSpPr>
          <p:grpSpPr>
            <a:xfrm>
              <a:off x="9426126" y="1453095"/>
              <a:ext cx="1641019" cy="1069465"/>
              <a:chOff x="9427037" y="1607573"/>
              <a:chExt cx="1641019" cy="1069465"/>
            </a:xfrm>
          </p:grpSpPr>
          <p:sp>
            <p:nvSpPr>
              <p:cNvPr id="119" name="TextBox 118">
                <a:extLst>
                  <a:ext uri="{FF2B5EF4-FFF2-40B4-BE49-F238E27FC236}">
                    <a16:creationId xmlns:a16="http://schemas.microsoft.com/office/drawing/2014/main" id="{A654CC12-F65C-43DA-A031-3C82B62BF195}"/>
                  </a:ext>
                </a:extLst>
              </p:cNvPr>
              <p:cNvSpPr txBox="1"/>
              <p:nvPr/>
            </p:nvSpPr>
            <p:spPr>
              <a:xfrm>
                <a:off x="9427037" y="2255901"/>
                <a:ext cx="1641019"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Network Security </a:t>
                </a:r>
                <a:br>
                  <a:rPr lang="en-US"/>
                </a:br>
                <a:r>
                  <a:rPr lang="en-US"/>
                  <a:t>Groups</a:t>
                </a:r>
              </a:p>
            </p:txBody>
          </p:sp>
          <p:sp>
            <p:nvSpPr>
              <p:cNvPr id="122" name="Freeform 86">
                <a:extLst>
                  <a:ext uri="{FF2B5EF4-FFF2-40B4-BE49-F238E27FC236}">
                    <a16:creationId xmlns:a16="http://schemas.microsoft.com/office/drawing/2014/main" id="{3528235C-AF90-476C-841E-16735AD19AED}"/>
                  </a:ext>
                </a:extLst>
              </p:cNvPr>
              <p:cNvSpPr>
                <a:spLocks noChangeAspect="1"/>
              </p:cNvSpPr>
              <p:nvPr/>
            </p:nvSpPr>
            <p:spPr bwMode="black">
              <a:xfrm>
                <a:off x="10000390" y="1607573"/>
                <a:ext cx="494313" cy="56129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1EB3564D-C620-46E1-B321-2AFD53F9D21A}"/>
                </a:ext>
              </a:extLst>
            </p:cNvPr>
            <p:cNvGrpSpPr/>
            <p:nvPr/>
          </p:nvGrpSpPr>
          <p:grpSpPr>
            <a:xfrm>
              <a:off x="9825274" y="4257307"/>
              <a:ext cx="842723" cy="912433"/>
              <a:chOff x="9826185" y="4411785"/>
              <a:chExt cx="842723" cy="912433"/>
            </a:xfrm>
          </p:grpSpPr>
          <p:sp>
            <p:nvSpPr>
              <p:cNvPr id="102" name="TextBox 101">
                <a:extLst>
                  <a:ext uri="{FF2B5EF4-FFF2-40B4-BE49-F238E27FC236}">
                    <a16:creationId xmlns:a16="http://schemas.microsoft.com/office/drawing/2014/main" id="{FF4D3EF7-7A85-42EC-A0BF-BEC0F72035D3}"/>
                  </a:ext>
                </a:extLst>
              </p:cNvPr>
              <p:cNvSpPr txBox="1"/>
              <p:nvPr/>
            </p:nvSpPr>
            <p:spPr>
              <a:xfrm>
                <a:off x="9826185" y="4903081"/>
                <a:ext cx="84272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Express </a:t>
                </a:r>
                <a:br>
                  <a:rPr lang="en-US"/>
                </a:br>
                <a:r>
                  <a:rPr lang="en-US"/>
                  <a:t>routes</a:t>
                </a:r>
              </a:p>
            </p:txBody>
          </p:sp>
          <p:sp>
            <p:nvSpPr>
              <p:cNvPr id="126" name="Freeform: Shape 125">
                <a:extLst>
                  <a:ext uri="{FF2B5EF4-FFF2-40B4-BE49-F238E27FC236}">
                    <a16:creationId xmlns:a16="http://schemas.microsoft.com/office/drawing/2014/main" id="{A05F9CB4-B8B9-44D3-8165-3E8902E1ECE1}"/>
                  </a:ext>
                </a:extLst>
              </p:cNvPr>
              <p:cNvSpPr/>
              <p:nvPr/>
            </p:nvSpPr>
            <p:spPr>
              <a:xfrm>
                <a:off x="9913658" y="4411785"/>
                <a:ext cx="667777" cy="410940"/>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7"/>
              </a:solid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B0358BEA-A37D-4B38-A0F9-ACF1B9BE2C47}"/>
                </a:ext>
              </a:extLst>
            </p:cNvPr>
            <p:cNvGrpSpPr/>
            <p:nvPr/>
          </p:nvGrpSpPr>
          <p:grpSpPr>
            <a:xfrm>
              <a:off x="9833047" y="5618828"/>
              <a:ext cx="827177" cy="944788"/>
              <a:chOff x="9833958" y="5773306"/>
              <a:chExt cx="827177" cy="944788"/>
            </a:xfrm>
          </p:grpSpPr>
          <p:sp>
            <p:nvSpPr>
              <p:cNvPr id="117" name="TextBox 116">
                <a:extLst>
                  <a:ext uri="{FF2B5EF4-FFF2-40B4-BE49-F238E27FC236}">
                    <a16:creationId xmlns:a16="http://schemas.microsoft.com/office/drawing/2014/main" id="{71824032-EEC3-45D8-A271-F83E7890A6FE}"/>
                  </a:ext>
                </a:extLst>
              </p:cNvPr>
              <p:cNvSpPr txBox="1"/>
              <p:nvPr/>
            </p:nvSpPr>
            <p:spPr>
              <a:xfrm>
                <a:off x="9845421" y="6296957"/>
                <a:ext cx="80425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VNET </a:t>
                </a:r>
                <a:br>
                  <a:rPr lang="en-US"/>
                </a:br>
                <a:r>
                  <a:rPr lang="en-US"/>
                  <a:t>peering</a:t>
                </a:r>
              </a:p>
            </p:txBody>
          </p:sp>
          <p:grpSp>
            <p:nvGrpSpPr>
              <p:cNvPr id="131" name="Group 130">
                <a:extLst>
                  <a:ext uri="{FF2B5EF4-FFF2-40B4-BE49-F238E27FC236}">
                    <a16:creationId xmlns:a16="http://schemas.microsoft.com/office/drawing/2014/main" id="{FE7AB4BF-A700-4900-9C66-423E3EA48CB3}"/>
                  </a:ext>
                </a:extLst>
              </p:cNvPr>
              <p:cNvGrpSpPr/>
              <p:nvPr/>
            </p:nvGrpSpPr>
            <p:grpSpPr>
              <a:xfrm>
                <a:off x="9833958" y="5773306"/>
                <a:ext cx="827177" cy="450513"/>
                <a:chOff x="11153553" y="4726171"/>
                <a:chExt cx="624713" cy="340243"/>
              </a:xfrm>
            </p:grpSpPr>
            <p:pic>
              <p:nvPicPr>
                <p:cNvPr id="128" name="Graphic 127">
                  <a:extLst>
                    <a:ext uri="{FF2B5EF4-FFF2-40B4-BE49-F238E27FC236}">
                      <a16:creationId xmlns:a16="http://schemas.microsoft.com/office/drawing/2014/main" id="{26DB1C03-77F8-492B-9B61-D704B54B492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287" t="19095" r="4258" b="6817"/>
                <a:stretch/>
              </p:blipFill>
              <p:spPr>
                <a:xfrm>
                  <a:off x="11153553" y="4726171"/>
                  <a:ext cx="574893" cy="340243"/>
                </a:xfrm>
                <a:prstGeom prst="rect">
                  <a:avLst/>
                </a:prstGeom>
              </p:spPr>
            </p:pic>
            <p:grpSp>
              <p:nvGrpSpPr>
                <p:cNvPr id="112" name="Group 111">
                  <a:extLst>
                    <a:ext uri="{FF2B5EF4-FFF2-40B4-BE49-F238E27FC236}">
                      <a16:creationId xmlns:a16="http://schemas.microsoft.com/office/drawing/2014/main" id="{1F1B552F-84FC-4E42-8F45-16F67870D0E1}"/>
                    </a:ext>
                  </a:extLst>
                </p:cNvPr>
                <p:cNvGrpSpPr/>
                <p:nvPr/>
              </p:nvGrpSpPr>
              <p:grpSpPr>
                <a:xfrm>
                  <a:off x="11538971" y="4979206"/>
                  <a:ext cx="239295" cy="59655"/>
                  <a:chOff x="8629513" y="2429545"/>
                  <a:chExt cx="529329" cy="148555"/>
                </a:xfrm>
                <a:solidFill>
                  <a:srgbClr val="FFFFFF"/>
                </a:solidFill>
              </p:grpSpPr>
              <p:sp>
                <p:nvSpPr>
                  <p:cNvPr id="113" name="Rectangle: Rounded Corners 112">
                    <a:extLst>
                      <a:ext uri="{FF2B5EF4-FFF2-40B4-BE49-F238E27FC236}">
                        <a16:creationId xmlns:a16="http://schemas.microsoft.com/office/drawing/2014/main" id="{4FA0DE7E-EAE4-483F-83D5-DA0F61478D07}"/>
                      </a:ext>
                    </a:extLst>
                  </p:cNvPr>
                  <p:cNvSpPr/>
                  <p:nvPr/>
                </p:nvSpPr>
                <p:spPr bwMode="auto">
                  <a:xfrm>
                    <a:off x="8629513"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87FE85FC-D2FA-48C5-9900-3737842CFD79}"/>
                      </a:ext>
                    </a:extLst>
                  </p:cNvPr>
                  <p:cNvSpPr/>
                  <p:nvPr/>
                </p:nvSpPr>
                <p:spPr bwMode="auto">
                  <a:xfrm>
                    <a:off x="8937870"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7C8178CF-92C0-4FF7-A0F5-C5DE94B5C757}"/>
                      </a:ext>
                    </a:extLst>
                  </p:cNvPr>
                  <p:cNvSpPr/>
                  <p:nvPr/>
                </p:nvSpPr>
                <p:spPr bwMode="auto">
                  <a:xfrm>
                    <a:off x="8771640" y="2469507"/>
                    <a:ext cx="264016" cy="68630"/>
                  </a:xfrm>
                  <a:prstGeom prst="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41" name="Straight Connector 140">
              <a:extLst>
                <a:ext uri="{FF2B5EF4-FFF2-40B4-BE49-F238E27FC236}">
                  <a16:creationId xmlns:a16="http://schemas.microsoft.com/office/drawing/2014/main" id="{8CE0AA04-F60B-4BE0-8D1C-6DC541CD185B}"/>
                </a:ext>
              </a:extLst>
            </p:cNvPr>
            <p:cNvCxnSpPr/>
            <p:nvPr/>
          </p:nvCxnSpPr>
          <p:spPr>
            <a:xfrm>
              <a:off x="6143829"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1AF31AE-E264-4EE7-B3DD-8B0990681625}"/>
                </a:ext>
              </a:extLst>
            </p:cNvPr>
            <p:cNvCxnSpPr/>
            <p:nvPr/>
          </p:nvCxnSpPr>
          <p:spPr>
            <a:xfrm>
              <a:off x="8893201"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FE517BF3-75ED-4763-9080-17B187751F8C}"/>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Run business-critical web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apps in a virtual network</a:t>
            </a:r>
          </a:p>
        </p:txBody>
      </p:sp>
      <p:cxnSp>
        <p:nvCxnSpPr>
          <p:cNvPr id="90" name="Straight Connector 89">
            <a:extLst>
              <a:ext uri="{FF2B5EF4-FFF2-40B4-BE49-F238E27FC236}">
                <a16:creationId xmlns:a16="http://schemas.microsoft.com/office/drawing/2014/main" id="{4AD62F24-A168-4F42-B475-8A023858CF37}"/>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2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ph type="title"/>
          </p:nvPr>
        </p:nvSpPr>
        <p:spPr/>
        <p:txBody>
          <a:bodyPr/>
          <a:lstStyle/>
          <a:p>
            <a:r>
              <a:rPr lang="en-US" noProof="0" dirty="0"/>
              <a:t>Differentiators of App Service</a:t>
            </a:r>
          </a:p>
        </p:txBody>
      </p:sp>
      <p:sp>
        <p:nvSpPr>
          <p:cNvPr id="92" name="Rectangle 91">
            <a:extLst>
              <a:ext uri="{FF2B5EF4-FFF2-40B4-BE49-F238E27FC236}">
                <a16:creationId xmlns:a16="http://schemas.microsoft.com/office/drawing/2014/main" id="{9FECEAD7-D37D-44B0-BFE1-C3E467379090}"/>
              </a:ext>
            </a:extLst>
          </p:cNvPr>
          <p:cNvSpPr/>
          <p:nvPr/>
        </p:nvSpPr>
        <p:spPr bwMode="auto">
          <a:xfrm>
            <a:off x="298960"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93" name="Rectangle 92">
            <a:extLst>
              <a:ext uri="{FF2B5EF4-FFF2-40B4-BE49-F238E27FC236}">
                <a16:creationId xmlns:a16="http://schemas.microsoft.com/office/drawing/2014/main" id="{B3CB9DEF-2B28-4C5C-B366-6D1910EA72FC}"/>
              </a:ext>
            </a:extLst>
          </p:cNvPr>
          <p:cNvSpPr/>
          <p:nvPr/>
        </p:nvSpPr>
        <p:spPr bwMode="auto">
          <a:xfrm>
            <a:off x="1298092" y="2227758"/>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Global reach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and presence with 40 Azure regions. Leverage traffic manager and CDN for faster response times for global users</a:t>
            </a:r>
          </a:p>
        </p:txBody>
      </p:sp>
      <p:sp>
        <p:nvSpPr>
          <p:cNvPr id="94" name="Rectangle 93">
            <a:extLst>
              <a:ext uri="{FF2B5EF4-FFF2-40B4-BE49-F238E27FC236}">
                <a16:creationId xmlns:a16="http://schemas.microsoft.com/office/drawing/2014/main" id="{F1809E48-0CB2-4DCE-B6FC-A98D177EB866}"/>
              </a:ext>
            </a:extLst>
          </p:cNvPr>
          <p:cNvSpPr/>
          <p:nvPr/>
        </p:nvSpPr>
        <p:spPr bwMode="auto">
          <a:xfrm>
            <a:off x="298960"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93E309C3-2E8C-4203-A7EA-64EB6088897D}"/>
              </a:ext>
            </a:extLst>
          </p:cNvPr>
          <p:cNvSpPr/>
          <p:nvPr/>
        </p:nvSpPr>
        <p:spPr bwMode="auto">
          <a:xfrm>
            <a:off x="1298092"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Business continuity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capabilities out of the box with an Azure App Service solution using site cloning and failover</a:t>
            </a:r>
          </a:p>
        </p:txBody>
      </p:sp>
      <p:sp>
        <p:nvSpPr>
          <p:cNvPr id="96" name="Rectangle 95">
            <a:extLst>
              <a:ext uri="{FF2B5EF4-FFF2-40B4-BE49-F238E27FC236}">
                <a16:creationId xmlns:a16="http://schemas.microsoft.com/office/drawing/2014/main" id="{9CB56869-7ED8-4336-8FCB-CC680462245C}"/>
              </a:ext>
            </a:extLst>
          </p:cNvPr>
          <p:cNvSpPr/>
          <p:nvPr/>
        </p:nvSpPr>
        <p:spPr bwMode="auto">
          <a:xfrm>
            <a:off x="298960"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7773FDE-99FC-4642-B197-06E9B4432B50}"/>
              </a:ext>
            </a:extLst>
          </p:cNvPr>
          <p:cNvSpPr/>
          <p:nvPr/>
        </p:nvSpPr>
        <p:spPr bwMode="auto">
          <a:xfrm>
            <a:off x="1298092"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Cut costs 60–90%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moving Apps to Azure; Pay only for what you use and never worry about capacity planning</a:t>
            </a:r>
          </a:p>
        </p:txBody>
      </p:sp>
      <p:sp>
        <p:nvSpPr>
          <p:cNvPr id="98" name="Rectangle 97">
            <a:extLst>
              <a:ext uri="{FF2B5EF4-FFF2-40B4-BE49-F238E27FC236}">
                <a16:creationId xmlns:a16="http://schemas.microsoft.com/office/drawing/2014/main" id="{016342A3-73CE-4981-B0AD-DE8F9274795E}"/>
              </a:ext>
            </a:extLst>
          </p:cNvPr>
          <p:cNvSpPr/>
          <p:nvPr/>
        </p:nvSpPr>
        <p:spPr bwMode="auto">
          <a:xfrm>
            <a:off x="298960" y="1234256"/>
            <a:ext cx="902809" cy="8755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F072EBA8-ACD2-45D1-9936-57BA232A4AB8}"/>
              </a:ext>
            </a:extLst>
          </p:cNvPr>
          <p:cNvSpPr/>
          <p:nvPr/>
        </p:nvSpPr>
        <p:spPr bwMode="auto">
          <a:xfrm>
            <a:off x="1298092"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Quickly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provision and scale capacity</a:t>
            </a:r>
            <a:r>
              <a:rPr kumimoji="0" lang="en-US" sz="1600" b="1"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Focus on your application, while Azure takes care of the underlying infrastructure</a:t>
            </a:r>
          </a:p>
        </p:txBody>
      </p:sp>
      <p:sp>
        <p:nvSpPr>
          <p:cNvPr id="100" name="Rectangle 99">
            <a:extLst>
              <a:ext uri="{FF2B5EF4-FFF2-40B4-BE49-F238E27FC236}">
                <a16:creationId xmlns:a16="http://schemas.microsoft.com/office/drawing/2014/main" id="{0A841632-784A-4647-BB05-EBE85833E28C}"/>
              </a:ext>
            </a:extLst>
          </p:cNvPr>
          <p:cNvSpPr/>
          <p:nvPr/>
        </p:nvSpPr>
        <p:spPr bwMode="auto">
          <a:xfrm>
            <a:off x="298960"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575B92C0-3BE4-4138-8B7F-871DB0109B45}"/>
              </a:ext>
            </a:extLst>
          </p:cNvPr>
          <p:cNvSpPr/>
          <p:nvPr/>
        </p:nvSpPr>
        <p:spPr bwMode="auto">
          <a:xfrm>
            <a:off x="1298092"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Develop with a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choice of popular frameworks and technologies</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including .NET, Java, PHP, Python, Node.js, Ruby, and even Classic ASP</a:t>
            </a:r>
          </a:p>
        </p:txBody>
      </p:sp>
      <p:sp>
        <p:nvSpPr>
          <p:cNvPr id="102" name="Rectangle 101">
            <a:extLst>
              <a:ext uri="{FF2B5EF4-FFF2-40B4-BE49-F238E27FC236}">
                <a16:creationId xmlns:a16="http://schemas.microsoft.com/office/drawing/2014/main" id="{86500B6E-E145-4C32-A66C-3615164849F3}"/>
              </a:ext>
            </a:extLst>
          </p:cNvPr>
          <p:cNvSpPr/>
          <p:nvPr/>
        </p:nvSpPr>
        <p:spPr bwMode="auto">
          <a:xfrm>
            <a:off x="298960"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3" name="Rectangle 102">
            <a:extLst>
              <a:ext uri="{FF2B5EF4-FFF2-40B4-BE49-F238E27FC236}">
                <a16:creationId xmlns:a16="http://schemas.microsoft.com/office/drawing/2014/main" id="{5B85F528-59B2-4409-A287-302F7B7386C2}"/>
              </a:ext>
            </a:extLst>
          </p:cNvPr>
          <p:cNvSpPr/>
          <p:nvPr/>
        </p:nvSpPr>
        <p:spPr bwMode="auto">
          <a:xfrm>
            <a:off x="6502893"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104" name="Rectangle 103">
            <a:extLst>
              <a:ext uri="{FF2B5EF4-FFF2-40B4-BE49-F238E27FC236}">
                <a16:creationId xmlns:a16="http://schemas.microsoft.com/office/drawing/2014/main" id="{8F62DEC0-4074-48AC-87CE-517F1298CE05}"/>
              </a:ext>
            </a:extLst>
          </p:cNvPr>
          <p:cNvSpPr/>
          <p:nvPr/>
        </p:nvSpPr>
        <p:spPr bwMode="auto">
          <a:xfrm>
            <a:off x="7502026" y="2227757"/>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Continuous deployment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through source code repository integration with Visual Studio Online, Git, GitHub and more</a:t>
            </a:r>
          </a:p>
        </p:txBody>
      </p:sp>
      <p:sp>
        <p:nvSpPr>
          <p:cNvPr id="105" name="Rectangle 104">
            <a:extLst>
              <a:ext uri="{FF2B5EF4-FFF2-40B4-BE49-F238E27FC236}">
                <a16:creationId xmlns:a16="http://schemas.microsoft.com/office/drawing/2014/main" id="{7796DDCE-3A5D-4C0A-8186-66A30486CE3B}"/>
              </a:ext>
            </a:extLst>
          </p:cNvPr>
          <p:cNvSpPr/>
          <p:nvPr/>
        </p:nvSpPr>
        <p:spPr bwMode="auto">
          <a:xfrm>
            <a:off x="6502893"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2B28C7FC-4A51-4B5E-8DC4-288223221375}"/>
              </a:ext>
            </a:extLst>
          </p:cNvPr>
          <p:cNvSpPr/>
          <p:nvPr/>
        </p:nvSpPr>
        <p:spPr bwMode="auto">
          <a:xfrm>
            <a:off x="7502026"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anose="020B0502040204020203" pitchFamily="34" charset="0"/>
              </a:rPr>
              <a:t>99.95% uptime SLA</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 financially-backed </a:t>
            </a:r>
            <a:b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b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Microsoft</a:t>
            </a:r>
          </a:p>
        </p:txBody>
      </p:sp>
      <p:sp>
        <p:nvSpPr>
          <p:cNvPr id="107" name="Rectangle 106">
            <a:extLst>
              <a:ext uri="{FF2B5EF4-FFF2-40B4-BE49-F238E27FC236}">
                <a16:creationId xmlns:a16="http://schemas.microsoft.com/office/drawing/2014/main" id="{731AE48C-AB8D-4BBF-A763-A35D2DB7E13B}"/>
              </a:ext>
            </a:extLst>
          </p:cNvPr>
          <p:cNvSpPr/>
          <p:nvPr/>
        </p:nvSpPr>
        <p:spPr bwMode="auto">
          <a:xfrm>
            <a:off x="6502893"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a:ln>
                  <a:noFill/>
                </a:ln>
                <a:solidFill>
                  <a:srgbClr val="FFFFFF"/>
                </a:solidFill>
                <a:effectLst/>
                <a:uLnTx/>
                <a:uFillTx/>
                <a:latin typeface="Calibri"/>
                <a:ea typeface="+mn-ea"/>
                <a:cs typeface="+mn-cs"/>
              </a:rPr>
              <a:t>SLA</a:t>
            </a:r>
          </a:p>
        </p:txBody>
      </p:sp>
      <p:sp>
        <p:nvSpPr>
          <p:cNvPr id="108" name="Rectangle 107">
            <a:extLst>
              <a:ext uri="{FF2B5EF4-FFF2-40B4-BE49-F238E27FC236}">
                <a16:creationId xmlns:a16="http://schemas.microsoft.com/office/drawing/2014/main" id="{E4AB6852-B171-46F9-8CAF-D16AD189B6DC}"/>
              </a:ext>
            </a:extLst>
          </p:cNvPr>
          <p:cNvSpPr/>
          <p:nvPr/>
        </p:nvSpPr>
        <p:spPr bwMode="auto">
          <a:xfrm>
            <a:off x="7502026"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Deploy and test in production at any time with no performance or availability degradation using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Site Slots</a:t>
            </a:r>
            <a:endParaRPr kumimoji="0" lang="en-US" sz="1600" b="0"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endParaRPr>
          </a:p>
        </p:txBody>
      </p:sp>
      <p:sp>
        <p:nvSpPr>
          <p:cNvPr id="109" name="Rectangle 108">
            <a:extLst>
              <a:ext uri="{FF2B5EF4-FFF2-40B4-BE49-F238E27FC236}">
                <a16:creationId xmlns:a16="http://schemas.microsoft.com/office/drawing/2014/main" id="{60392B81-C0F3-4A6C-98A9-475E2B3926E5}"/>
              </a:ext>
            </a:extLst>
          </p:cNvPr>
          <p:cNvSpPr/>
          <p:nvPr/>
        </p:nvSpPr>
        <p:spPr bwMode="auto">
          <a:xfrm>
            <a:off x="6502893" y="1218012"/>
            <a:ext cx="902809" cy="90800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0" name="Rectangle 109">
            <a:extLst>
              <a:ext uri="{FF2B5EF4-FFF2-40B4-BE49-F238E27FC236}">
                <a16:creationId xmlns:a16="http://schemas.microsoft.com/office/drawing/2014/main" id="{821538F9-EB5B-4FD7-89E5-F30FDE8DB4A8}"/>
              </a:ext>
            </a:extLst>
          </p:cNvPr>
          <p:cNvSpPr/>
          <p:nvPr/>
        </p:nvSpPr>
        <p:spPr bwMode="auto">
          <a:xfrm>
            <a:off x="7502026"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Hybrid Connections and Virtual Network</a:t>
            </a:r>
            <a:r>
              <a:rPr kumimoji="0" lang="en-US" sz="1600" b="1"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to connect Azure App Service with resources on your corporate network</a:t>
            </a:r>
          </a:p>
        </p:txBody>
      </p:sp>
      <p:sp>
        <p:nvSpPr>
          <p:cNvPr id="111" name="Rectangle 110">
            <a:extLst>
              <a:ext uri="{FF2B5EF4-FFF2-40B4-BE49-F238E27FC236}">
                <a16:creationId xmlns:a16="http://schemas.microsoft.com/office/drawing/2014/main" id="{DC21701D-1835-41C5-A699-A66C46B334B9}"/>
              </a:ext>
            </a:extLst>
          </p:cNvPr>
          <p:cNvSpPr/>
          <p:nvPr/>
        </p:nvSpPr>
        <p:spPr bwMode="auto">
          <a:xfrm>
            <a:off x="6502893"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CB41CCBB-9989-488B-8BCE-14B7B5738143}"/>
              </a:ext>
            </a:extLst>
          </p:cNvPr>
          <p:cNvSpPr/>
          <p:nvPr/>
        </p:nvSpPr>
        <p:spPr bwMode="auto">
          <a:xfrm>
            <a:off x="7502026"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endpoint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monitoring, dashboard views, automated alerts and site diagnostics</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all of which are provided at no extra charge</a:t>
            </a:r>
          </a:p>
        </p:txBody>
      </p:sp>
      <p:sp>
        <p:nvSpPr>
          <p:cNvPr id="113" name="Rectangle 112">
            <a:extLst>
              <a:ext uri="{FF2B5EF4-FFF2-40B4-BE49-F238E27FC236}">
                <a16:creationId xmlns:a16="http://schemas.microsoft.com/office/drawing/2014/main" id="{0A6585D3-741D-4700-8AC5-9B6C49EE5442}"/>
              </a:ext>
            </a:extLst>
          </p:cNvPr>
          <p:cNvSpPr/>
          <p:nvPr/>
        </p:nvSpPr>
        <p:spPr bwMode="auto">
          <a:xfrm>
            <a:off x="6502893"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pic>
        <p:nvPicPr>
          <p:cNvPr id="114" name="Picture 29" descr="money-stach">
            <a:extLst>
              <a:ext uri="{FF2B5EF4-FFF2-40B4-BE49-F238E27FC236}">
                <a16:creationId xmlns:a16="http://schemas.microsoft.com/office/drawing/2014/main" id="{BA8C5E41-0140-4D7A-81A0-29C5ADA6DE1F}"/>
              </a:ext>
            </a:extLst>
          </p:cNvPr>
          <p:cNvPicPr>
            <a:picLocks noChangeAspect="1" noChangeArrowheads="1"/>
          </p:cNvPicPr>
          <p:nvPr/>
        </p:nvPicPr>
        <p:blipFill>
          <a:blip r:embed="rId3" cstate="email"/>
          <a:srcRect/>
          <a:stretch>
            <a:fillRect/>
          </a:stretch>
        </p:blipFill>
        <p:spPr bwMode="auto">
          <a:xfrm>
            <a:off x="236537" y="1438668"/>
            <a:ext cx="1013395" cy="466694"/>
          </a:xfrm>
          <a:prstGeom prst="rect">
            <a:avLst/>
          </a:prstGeom>
          <a:noFill/>
          <a:ln w="9525">
            <a:noFill/>
            <a:miter lim="800000"/>
            <a:headEnd/>
            <a:tailEnd/>
          </a:ln>
        </p:spPr>
      </p:pic>
      <p:sp>
        <p:nvSpPr>
          <p:cNvPr id="115" name="Circular Arrow 73">
            <a:extLst>
              <a:ext uri="{FF2B5EF4-FFF2-40B4-BE49-F238E27FC236}">
                <a16:creationId xmlns:a16="http://schemas.microsoft.com/office/drawing/2014/main" id="{C91D95EC-0435-4DE9-BA28-1F4D48CB0EA6}"/>
              </a:ext>
            </a:extLst>
          </p:cNvPr>
          <p:cNvSpPr/>
          <p:nvPr/>
        </p:nvSpPr>
        <p:spPr bwMode="auto">
          <a:xfrm rot="3211654">
            <a:off x="6572844" y="2292568"/>
            <a:ext cx="762908" cy="764076"/>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Circular Arrow 74">
            <a:extLst>
              <a:ext uri="{FF2B5EF4-FFF2-40B4-BE49-F238E27FC236}">
                <a16:creationId xmlns:a16="http://schemas.microsoft.com/office/drawing/2014/main" id="{E553E713-BFDA-471E-A4CA-EF2229237F70}"/>
              </a:ext>
            </a:extLst>
          </p:cNvPr>
          <p:cNvSpPr/>
          <p:nvPr/>
        </p:nvSpPr>
        <p:spPr bwMode="auto">
          <a:xfrm rot="13932142">
            <a:off x="6518836" y="2396748"/>
            <a:ext cx="762908" cy="673044"/>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7" name="Picture 116">
            <a:extLst>
              <a:ext uri="{FF2B5EF4-FFF2-40B4-BE49-F238E27FC236}">
                <a16:creationId xmlns:a16="http://schemas.microsoft.com/office/drawing/2014/main" id="{F5FDBE30-8A2B-428B-BA3E-98A15570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904" y="5386063"/>
            <a:ext cx="680789" cy="680787"/>
          </a:xfrm>
          <a:prstGeom prst="rect">
            <a:avLst/>
          </a:prstGeom>
        </p:spPr>
      </p:pic>
      <p:pic>
        <p:nvPicPr>
          <p:cNvPr id="118" name="Picture 30" descr="server">
            <a:extLst>
              <a:ext uri="{FF2B5EF4-FFF2-40B4-BE49-F238E27FC236}">
                <a16:creationId xmlns:a16="http://schemas.microsoft.com/office/drawing/2014/main" id="{AB348122-B7C6-41A9-8BC4-220FE9C7B7B9}"/>
              </a:ext>
            </a:extLst>
          </p:cNvPr>
          <p:cNvPicPr>
            <a:picLocks noChangeAspect="1" noChangeArrowheads="1"/>
          </p:cNvPicPr>
          <p:nvPr/>
        </p:nvPicPr>
        <p:blipFill>
          <a:blip r:embed="rId5"/>
          <a:srcRect/>
          <a:stretch>
            <a:fillRect/>
          </a:stretch>
        </p:blipFill>
        <p:spPr bwMode="auto">
          <a:xfrm>
            <a:off x="281502" y="4328617"/>
            <a:ext cx="952967" cy="769321"/>
          </a:xfrm>
          <a:prstGeom prst="rect">
            <a:avLst/>
          </a:prstGeom>
          <a:noFill/>
          <a:ln w="9525">
            <a:noFill/>
            <a:miter lim="800000"/>
            <a:headEnd/>
            <a:tailEnd/>
          </a:ln>
        </p:spPr>
      </p:pic>
      <p:pic>
        <p:nvPicPr>
          <p:cNvPr id="119" name="Picture 4" descr="http://www.jbase.com/new/products/images/java.png">
            <a:extLst>
              <a:ext uri="{FF2B5EF4-FFF2-40B4-BE49-F238E27FC236}">
                <a16:creationId xmlns:a16="http://schemas.microsoft.com/office/drawing/2014/main" id="{B787C719-E211-42CE-9AE5-B307491EF187}"/>
              </a:ext>
            </a:extLst>
          </p:cNvPr>
          <p:cNvPicPr>
            <a:picLocks noChangeAspect="1" noChangeArrowheads="1"/>
          </p:cNvPicPr>
          <p:nvPr/>
        </p:nvPicPr>
        <p:blipFill>
          <a:blip r:embed="rId6" cstate="print">
            <a:lum bright="100000" contrast="100000"/>
          </a:blip>
          <a:srcRect/>
          <a:stretch>
            <a:fillRect/>
          </a:stretch>
        </p:blipFill>
        <p:spPr bwMode="auto">
          <a:xfrm>
            <a:off x="811834" y="5308305"/>
            <a:ext cx="291534" cy="543806"/>
          </a:xfrm>
          <a:prstGeom prst="rect">
            <a:avLst/>
          </a:prstGeom>
          <a:noFill/>
        </p:spPr>
      </p:pic>
      <p:pic>
        <p:nvPicPr>
          <p:cNvPr id="120" name="Picture 119" descr="PHP.png">
            <a:extLst>
              <a:ext uri="{FF2B5EF4-FFF2-40B4-BE49-F238E27FC236}">
                <a16:creationId xmlns:a16="http://schemas.microsoft.com/office/drawing/2014/main" id="{14640969-3178-407A-B980-54FFD0D38F4B}"/>
              </a:ext>
            </a:extLst>
          </p:cNvPr>
          <p:cNvPicPr>
            <a:picLocks noChangeAspect="1"/>
          </p:cNvPicPr>
          <p:nvPr/>
        </p:nvPicPr>
        <p:blipFill>
          <a:blip r:embed="rId7" cstate="print"/>
          <a:stretch>
            <a:fillRect/>
          </a:stretch>
        </p:blipFill>
        <p:spPr>
          <a:xfrm>
            <a:off x="349707" y="5401439"/>
            <a:ext cx="432715" cy="227521"/>
          </a:xfrm>
          <a:prstGeom prst="rect">
            <a:avLst/>
          </a:prstGeom>
          <a:noFill/>
        </p:spPr>
      </p:pic>
      <p:pic>
        <p:nvPicPr>
          <p:cNvPr id="121" name="Picture 120">
            <a:extLst>
              <a:ext uri="{FF2B5EF4-FFF2-40B4-BE49-F238E27FC236}">
                <a16:creationId xmlns:a16="http://schemas.microsoft.com/office/drawing/2014/main" id="{F824C63A-67A7-407E-BB5E-3D37DE97057C}"/>
              </a:ext>
            </a:extLst>
          </p:cNvPr>
          <p:cNvPicPr>
            <a:picLocks noChangeAspect="1"/>
          </p:cNvPicPr>
          <p:nvPr/>
        </p:nvPicPr>
        <p:blipFill>
          <a:blip r:embed="rId8" cstate="print">
            <a:duotone>
              <a:srgbClr val="D2D2D2">
                <a:shade val="45000"/>
                <a:satMod val="135000"/>
              </a:srgbClr>
              <a:prstClr val="white"/>
            </a:duotone>
            <a:extLst>
              <a:ext uri="{BEBA8EAE-BF5A-486C-A8C5-ECC9F3942E4B}">
                <a14:imgProps xmlns:a14="http://schemas.microsoft.com/office/drawing/2010/main">
                  <a14:imgLayer r:embed="rId9">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91335" y="5899472"/>
            <a:ext cx="681815" cy="180193"/>
          </a:xfrm>
          <a:prstGeom prst="rect">
            <a:avLst/>
          </a:prstGeom>
        </p:spPr>
      </p:pic>
      <p:pic>
        <p:nvPicPr>
          <p:cNvPr id="122" name="Picture 121" descr="Backup Service.png">
            <a:extLst>
              <a:ext uri="{FF2B5EF4-FFF2-40B4-BE49-F238E27FC236}">
                <a16:creationId xmlns:a16="http://schemas.microsoft.com/office/drawing/2014/main" id="{C777EBCB-1D44-4C85-8EF9-C395F8E609E6}"/>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412606" y="3403595"/>
            <a:ext cx="593011" cy="593011"/>
          </a:xfrm>
          <a:prstGeom prst="rect">
            <a:avLst/>
          </a:prstGeom>
        </p:spPr>
      </p:pic>
      <p:pic>
        <p:nvPicPr>
          <p:cNvPr id="123" name="Picture 122">
            <a:extLst>
              <a:ext uri="{FF2B5EF4-FFF2-40B4-BE49-F238E27FC236}">
                <a16:creationId xmlns:a16="http://schemas.microsoft.com/office/drawing/2014/main" id="{C1ED6832-4516-40B6-A6A8-A947F28616A1}"/>
              </a:ext>
            </a:extLst>
          </p:cNvPr>
          <p:cNvPicPr>
            <a:picLocks noChangeAspect="1"/>
          </p:cNvPicPr>
          <p:nvPr/>
        </p:nvPicPr>
        <p:blipFill>
          <a:blip r:embed="rId11"/>
          <a:stretch>
            <a:fillRect/>
          </a:stretch>
        </p:blipFill>
        <p:spPr>
          <a:xfrm>
            <a:off x="6613904" y="1333535"/>
            <a:ext cx="628608" cy="676961"/>
          </a:xfrm>
          <a:prstGeom prst="rect">
            <a:avLst/>
          </a:prstGeom>
        </p:spPr>
      </p:pic>
      <p:pic>
        <p:nvPicPr>
          <p:cNvPr id="124" name="Picture 123" descr="Hybrid Connections (BizTalk).png">
            <a:extLst>
              <a:ext uri="{FF2B5EF4-FFF2-40B4-BE49-F238E27FC236}">
                <a16:creationId xmlns:a16="http://schemas.microsoft.com/office/drawing/2014/main" id="{DC63FFF9-0647-449B-A656-C8C5E1185237}"/>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689233" y="4436637"/>
            <a:ext cx="553279" cy="553281"/>
          </a:xfrm>
          <a:prstGeom prst="rect">
            <a:avLst/>
          </a:prstGeom>
        </p:spPr>
      </p:pic>
      <p:grpSp>
        <p:nvGrpSpPr>
          <p:cNvPr id="125" name="Group 124">
            <a:extLst>
              <a:ext uri="{FF2B5EF4-FFF2-40B4-BE49-F238E27FC236}">
                <a16:creationId xmlns:a16="http://schemas.microsoft.com/office/drawing/2014/main" id="{6B886CEB-7011-4C1A-A409-B4DE2F19DAC7}"/>
              </a:ext>
            </a:extLst>
          </p:cNvPr>
          <p:cNvGrpSpPr>
            <a:grpSpLocks noChangeAspect="1"/>
          </p:cNvGrpSpPr>
          <p:nvPr/>
        </p:nvGrpSpPr>
        <p:grpSpPr>
          <a:xfrm>
            <a:off x="338884" y="2519682"/>
            <a:ext cx="822960" cy="382136"/>
            <a:chOff x="395901" y="2523453"/>
            <a:chExt cx="708925" cy="329184"/>
          </a:xfrm>
        </p:grpSpPr>
        <p:sp>
          <p:nvSpPr>
            <p:cNvPr id="126" name="globe_2">
              <a:extLst>
                <a:ext uri="{FF2B5EF4-FFF2-40B4-BE49-F238E27FC236}">
                  <a16:creationId xmlns:a16="http://schemas.microsoft.com/office/drawing/2014/main" id="{93FB5610-6E62-4D59-9740-0A21FCF31D6A}"/>
                </a:ext>
              </a:extLst>
            </p:cNvPr>
            <p:cNvSpPr>
              <a:spLocks noChangeAspect="1" noEditPoints="1"/>
            </p:cNvSpPr>
            <p:nvPr/>
          </p:nvSpPr>
          <p:spPr bwMode="auto">
            <a:xfrm>
              <a:off x="585771" y="2523453"/>
              <a:ext cx="329184" cy="32918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67DB4BA0-703B-4C54-8E1E-0FEBC0EC0D2E}"/>
                </a:ext>
              </a:extLst>
            </p:cNvPr>
            <p:cNvGrpSpPr/>
            <p:nvPr/>
          </p:nvGrpSpPr>
          <p:grpSpPr>
            <a:xfrm rot="18900000">
              <a:off x="395901" y="2624762"/>
              <a:ext cx="708925" cy="126566"/>
              <a:chOff x="-1211449" y="3799737"/>
              <a:chExt cx="708925" cy="126566"/>
            </a:xfrm>
          </p:grpSpPr>
          <p:sp>
            <p:nvSpPr>
              <p:cNvPr id="128" name="arrow">
                <a:extLst>
                  <a:ext uri="{FF2B5EF4-FFF2-40B4-BE49-F238E27FC236}">
                    <a16:creationId xmlns:a16="http://schemas.microsoft.com/office/drawing/2014/main" id="{7149F702-7C18-482B-96C4-27103DF128E1}"/>
                  </a:ext>
                </a:extLst>
              </p:cNvPr>
              <p:cNvSpPr>
                <a:spLocks noChangeAspect="1" noEditPoints="1"/>
              </p:cNvSpPr>
              <p:nvPr/>
            </p:nvSpPr>
            <p:spPr bwMode="auto">
              <a:xfrm>
                <a:off x="-639684"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9" name="arrow">
                <a:extLst>
                  <a:ext uri="{FF2B5EF4-FFF2-40B4-BE49-F238E27FC236}">
                    <a16:creationId xmlns:a16="http://schemas.microsoft.com/office/drawing/2014/main" id="{D0EAC6F7-C588-49F5-AF7A-4A27C347A769}"/>
                  </a:ext>
                </a:extLst>
              </p:cNvPr>
              <p:cNvSpPr>
                <a:spLocks noChangeAspect="1" noEditPoints="1"/>
              </p:cNvSpPr>
              <p:nvPr/>
            </p:nvSpPr>
            <p:spPr bwMode="auto">
              <a:xfrm flipH="1">
                <a:off x="-1211449"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79775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10C7A5B9-418D-49CB-9FAF-05AC071E7387}"/>
              </a:ext>
            </a:extLst>
          </p:cNvPr>
          <p:cNvSpPr txBox="1">
            <a:spLocks/>
          </p:cNvSpPr>
          <p:nvPr/>
        </p:nvSpPr>
        <p:spPr>
          <a:xfrm>
            <a:off x="881" y="-13601"/>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a:t>We run it so you don’t have to…</a:t>
            </a:r>
          </a:p>
        </p:txBody>
      </p:sp>
      <p:grpSp>
        <p:nvGrpSpPr>
          <p:cNvPr id="71" name="Group 70">
            <a:extLst>
              <a:ext uri="{FF2B5EF4-FFF2-40B4-BE49-F238E27FC236}">
                <a16:creationId xmlns:a16="http://schemas.microsoft.com/office/drawing/2014/main" id="{27D0B0AB-730E-4D20-8550-7AD6EB7BCEFE}"/>
              </a:ext>
            </a:extLst>
          </p:cNvPr>
          <p:cNvGrpSpPr/>
          <p:nvPr/>
        </p:nvGrpSpPr>
        <p:grpSpPr>
          <a:xfrm>
            <a:off x="1632800" y="815612"/>
            <a:ext cx="9268938" cy="5965738"/>
            <a:chOff x="2153655" y="883914"/>
            <a:chExt cx="9088019" cy="5849294"/>
          </a:xfrm>
        </p:grpSpPr>
        <p:grpSp>
          <p:nvGrpSpPr>
            <p:cNvPr id="2" name="Group 1"/>
            <p:cNvGrpSpPr/>
            <p:nvPr/>
          </p:nvGrpSpPr>
          <p:grpSpPr>
            <a:xfrm>
              <a:off x="2514946" y="3601348"/>
              <a:ext cx="2863284" cy="924115"/>
              <a:chOff x="-98096" y="3319836"/>
              <a:chExt cx="2863686" cy="924247"/>
            </a:xfrm>
          </p:grpSpPr>
          <p:sp>
            <p:nvSpPr>
              <p:cNvPr id="3" name="TextBox 2"/>
              <p:cNvSpPr txBox="1"/>
              <p:nvPr/>
            </p:nvSpPr>
            <p:spPr>
              <a:xfrm>
                <a:off x="-98096" y="3863476"/>
                <a:ext cx="2863686" cy="380607"/>
              </a:xfrm>
              <a:prstGeom prst="rect">
                <a:avLst/>
              </a:prstGeom>
              <a:noFill/>
            </p:spPr>
            <p:txBody>
              <a:bodyPr wrap="none" rtlCol="0">
                <a:spAutoFit/>
              </a:bodyPr>
              <a:lstStyle/>
              <a:p>
                <a:pPr algn="ctr" defTabSz="932418">
                  <a:defRPr/>
                </a:pPr>
                <a:r>
                  <a:rPr lang="en-US" sz="1873" kern="0">
                    <a:solidFill>
                      <a:srgbClr val="282828"/>
                    </a:solidFill>
                    <a:highlight>
                      <a:srgbClr val="FFFF00"/>
                    </a:highlight>
                    <a:latin typeface="Segoe UI Semilight"/>
                  </a:rPr>
                  <a:t>Front End Load balancers </a:t>
                </a:r>
              </a:p>
            </p:txBody>
          </p:sp>
          <p:grpSp>
            <p:nvGrpSpPr>
              <p:cNvPr id="4" name="Group 3"/>
              <p:cNvGrpSpPr/>
              <p:nvPr/>
            </p:nvGrpSpPr>
            <p:grpSpPr>
              <a:xfrm>
                <a:off x="625228" y="3319836"/>
                <a:ext cx="941456" cy="493702"/>
                <a:chOff x="729527" y="2180022"/>
                <a:chExt cx="941456" cy="493702"/>
              </a:xfrm>
            </p:grpSpPr>
            <p:sp>
              <p:nvSpPr>
                <p:cNvPr id="5" name="Trapezoid 4"/>
                <p:cNvSpPr/>
                <p:nvPr/>
              </p:nvSpPr>
              <p:spPr>
                <a:xfrm>
                  <a:off x="729527" y="2180022"/>
                  <a:ext cx="941456" cy="493702"/>
                </a:xfrm>
                <a:prstGeom prst="trapezoid">
                  <a:avLst/>
                </a:prstGeom>
                <a:solidFill>
                  <a:srgbClr val="00ABEC"/>
                </a:solidFill>
                <a:ln>
                  <a:solidFill>
                    <a:srgbClr val="00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6" name="Picture 5"/>
                <p:cNvPicPr>
                  <a:picLocks noChangeAspect="1"/>
                </p:cNvPicPr>
                <p:nvPr/>
              </p:nvPicPr>
              <p:blipFill>
                <a:blip r:embed="rId3">
                  <a:biLevel thresh="25000"/>
                </a:blip>
                <a:stretch>
                  <a:fillRect/>
                </a:stretch>
              </p:blipFill>
              <p:spPr>
                <a:xfrm>
                  <a:off x="1034424" y="2234337"/>
                  <a:ext cx="331662" cy="439325"/>
                </a:xfrm>
                <a:prstGeom prst="rect">
                  <a:avLst/>
                </a:prstGeom>
              </p:spPr>
            </p:pic>
          </p:grpSp>
        </p:grpSp>
        <p:cxnSp>
          <p:nvCxnSpPr>
            <p:cNvPr id="7" name="Elbow Connector 6"/>
            <p:cNvCxnSpPr>
              <a:cxnSpLocks/>
              <a:stCxn id="9" idx="2"/>
              <a:endCxn id="19" idx="2"/>
            </p:cNvCxnSpPr>
            <p:nvPr/>
          </p:nvCxnSpPr>
          <p:spPr>
            <a:xfrm rot="5400000">
              <a:off x="6486869" y="5254387"/>
              <a:ext cx="411772" cy="2147732"/>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1A75DCD-CD59-4A2E-9851-7BD1A780706F}"/>
                </a:ext>
              </a:extLst>
            </p:cNvPr>
            <p:cNvGrpSpPr/>
            <p:nvPr/>
          </p:nvGrpSpPr>
          <p:grpSpPr>
            <a:xfrm>
              <a:off x="7559213" y="5597876"/>
              <a:ext cx="2565180" cy="526540"/>
              <a:chOff x="7559213" y="5597876"/>
              <a:chExt cx="2565180" cy="526540"/>
            </a:xfrm>
          </p:grpSpPr>
          <p:pic>
            <p:nvPicPr>
              <p:cNvPr id="9" name="Picture 8"/>
              <p:cNvPicPr>
                <a:picLocks noChangeAspect="1"/>
              </p:cNvPicPr>
              <p:nvPr/>
            </p:nvPicPr>
            <p:blipFill>
              <a:blip r:embed="rId4"/>
              <a:stretch>
                <a:fillRect/>
              </a:stretch>
            </p:blipFill>
            <p:spPr>
              <a:xfrm>
                <a:off x="7559213" y="5597876"/>
                <a:ext cx="414810" cy="524490"/>
              </a:xfrm>
              <a:prstGeom prst="rect">
                <a:avLst/>
              </a:prstGeom>
            </p:spPr>
          </p:pic>
          <p:sp>
            <p:nvSpPr>
              <p:cNvPr id="10" name="TextBox 9"/>
              <p:cNvSpPr txBox="1"/>
              <p:nvPr/>
            </p:nvSpPr>
            <p:spPr>
              <a:xfrm>
                <a:off x="8048956" y="5743863"/>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Runtime Database</a:t>
                </a:r>
              </a:p>
            </p:txBody>
          </p:sp>
        </p:grpSp>
        <p:sp>
          <p:nvSpPr>
            <p:cNvPr id="13" name="Rectangle 12"/>
            <p:cNvSpPr/>
            <p:nvPr/>
          </p:nvSpPr>
          <p:spPr>
            <a:xfrm>
              <a:off x="6581390" y="3179859"/>
              <a:ext cx="17743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14" name="Picture 13"/>
            <p:cNvPicPr>
              <a:picLocks noChangeAspect="1"/>
            </p:cNvPicPr>
            <p:nvPr/>
          </p:nvPicPr>
          <p:blipFill>
            <a:blip r:embed="rId5"/>
            <a:stretch>
              <a:fillRect/>
            </a:stretch>
          </p:blipFill>
          <p:spPr>
            <a:xfrm>
              <a:off x="6802977" y="3708629"/>
              <a:ext cx="572218" cy="467414"/>
            </a:xfrm>
            <a:prstGeom prst="rect">
              <a:avLst/>
            </a:prstGeom>
            <a:ln>
              <a:solidFill>
                <a:srgbClr val="0072C6"/>
              </a:solidFill>
            </a:ln>
          </p:spPr>
        </p:pic>
        <p:pic>
          <p:nvPicPr>
            <p:cNvPr id="16" name="Picture 15"/>
            <p:cNvPicPr>
              <a:picLocks noChangeAspect="1"/>
            </p:cNvPicPr>
            <p:nvPr/>
          </p:nvPicPr>
          <p:blipFill>
            <a:blip r:embed="rId6"/>
            <a:stretch>
              <a:fillRect/>
            </a:stretch>
          </p:blipFill>
          <p:spPr>
            <a:xfrm>
              <a:off x="6262579" y="2814362"/>
              <a:ext cx="632515" cy="530633"/>
            </a:xfrm>
            <a:prstGeom prst="rect">
              <a:avLst/>
            </a:prstGeom>
          </p:spPr>
        </p:pic>
        <p:grpSp>
          <p:nvGrpSpPr>
            <p:cNvPr id="18" name="Group 17"/>
            <p:cNvGrpSpPr/>
            <p:nvPr/>
          </p:nvGrpSpPr>
          <p:grpSpPr>
            <a:xfrm>
              <a:off x="2153655" y="6335069"/>
              <a:ext cx="3465230" cy="398139"/>
              <a:chOff x="519242" y="1043723"/>
              <a:chExt cx="3465724" cy="398196"/>
            </a:xfrm>
          </p:grpSpPr>
          <p:pic>
            <p:nvPicPr>
              <p:cNvPr id="19" name="Picture 18"/>
              <p:cNvPicPr>
                <a:picLocks noChangeAspect="1"/>
              </p:cNvPicPr>
              <p:nvPr/>
            </p:nvPicPr>
            <p:blipFill>
              <a:blip r:embed="rId3">
                <a:biLevel thresh="25000"/>
              </a:blip>
              <a:stretch>
                <a:fillRect/>
              </a:stretch>
            </p:blipFill>
            <p:spPr>
              <a:xfrm rot="16200000">
                <a:off x="3522140" y="979092"/>
                <a:ext cx="398196" cy="5274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pic>
          <p:sp>
            <p:nvSpPr>
              <p:cNvPr id="20" name="TextBox 19"/>
              <p:cNvSpPr txBox="1"/>
              <p:nvPr/>
            </p:nvSpPr>
            <p:spPr>
              <a:xfrm>
                <a:off x="519242" y="1058154"/>
                <a:ext cx="2938267" cy="380607"/>
              </a:xfrm>
              <a:prstGeom prst="rect">
                <a:avLst/>
              </a:prstGeom>
              <a:noFill/>
            </p:spPr>
            <p:txBody>
              <a:bodyPr wrap="square" rtlCol="0">
                <a:spAutoFit/>
              </a:bodyPr>
              <a:lstStyle/>
              <a:p>
                <a:pPr algn="ctr" defTabSz="932418">
                  <a:defRPr/>
                </a:pPr>
                <a:r>
                  <a:rPr lang="en-US" sz="1873" kern="0">
                    <a:solidFill>
                      <a:srgbClr val="282828"/>
                    </a:solidFill>
                    <a:highlight>
                      <a:srgbClr val="FFFF00"/>
                    </a:highlight>
                    <a:latin typeface="Segoe UI Semilight"/>
                  </a:rPr>
                  <a:t>Provisioning API Endpoint</a:t>
                </a:r>
              </a:p>
            </p:txBody>
          </p:sp>
        </p:grpSp>
        <p:grpSp>
          <p:nvGrpSpPr>
            <p:cNvPr id="25" name="Group 24"/>
            <p:cNvGrpSpPr/>
            <p:nvPr/>
          </p:nvGrpSpPr>
          <p:grpSpPr>
            <a:xfrm>
              <a:off x="8143506" y="1945331"/>
              <a:ext cx="3098168" cy="527905"/>
              <a:chOff x="8519842" y="5165196"/>
              <a:chExt cx="3098605" cy="527979"/>
            </a:xfrm>
          </p:grpSpPr>
          <p:pic>
            <p:nvPicPr>
              <p:cNvPr id="28" name="Picture 27"/>
              <p:cNvPicPr>
                <a:picLocks noChangeAspect="1"/>
              </p:cNvPicPr>
              <p:nvPr/>
            </p:nvPicPr>
            <p:blipFill>
              <a:blip r:embed="rId7"/>
              <a:stretch>
                <a:fillRect/>
              </a:stretch>
            </p:blipFill>
            <p:spPr>
              <a:xfrm>
                <a:off x="8519842" y="5165196"/>
                <a:ext cx="605264" cy="527979"/>
              </a:xfrm>
              <a:prstGeom prst="rect">
                <a:avLst/>
              </a:prstGeom>
            </p:spPr>
          </p:pic>
          <p:sp>
            <p:nvSpPr>
              <p:cNvPr id="29" name="TextBox 28"/>
              <p:cNvSpPr txBox="1"/>
              <p:nvPr/>
            </p:nvSpPr>
            <p:spPr>
              <a:xfrm>
                <a:off x="9125106" y="5246227"/>
                <a:ext cx="2493341" cy="380606"/>
              </a:xfrm>
              <a:prstGeom prst="rect">
                <a:avLst/>
              </a:prstGeom>
              <a:noFill/>
            </p:spPr>
            <p:txBody>
              <a:bodyPr wrap="none" rtlCol="0">
                <a:spAutoFit/>
              </a:bodyPr>
              <a:lstStyle/>
              <a:p>
                <a:pPr defTabSz="932418">
                  <a:defRPr/>
                </a:pPr>
                <a:r>
                  <a:rPr lang="en-US" sz="1873" kern="0">
                    <a:solidFill>
                      <a:srgbClr val="282828"/>
                    </a:solidFill>
                    <a:highlight>
                      <a:srgbClr val="FFFF00"/>
                    </a:highlight>
                    <a:latin typeface="Segoe UI Semilight"/>
                  </a:rPr>
                  <a:t>Persistent Site Storage</a:t>
                </a:r>
              </a:p>
            </p:txBody>
          </p:sp>
        </p:grpSp>
        <p:sp>
          <p:nvSpPr>
            <p:cNvPr id="24" name="TextBox 23"/>
            <p:cNvSpPr txBox="1"/>
            <p:nvPr/>
          </p:nvSpPr>
          <p:spPr>
            <a:xfrm>
              <a:off x="7471386" y="1650830"/>
              <a:ext cx="2719014" cy="323037"/>
            </a:xfrm>
            <a:prstGeom prst="rect">
              <a:avLst/>
            </a:prstGeom>
            <a:noFill/>
          </p:spPr>
          <p:txBody>
            <a:bodyPr wrap="none" rtlCol="0">
              <a:spAutoFit/>
            </a:bodyPr>
            <a:lstStyle/>
            <a:p>
              <a:pPr defTabSz="932418">
                <a:defRPr/>
              </a:pPr>
              <a:r>
                <a:rPr lang="en-US" sz="1499" kern="0">
                  <a:solidFill>
                    <a:srgbClr val="282828"/>
                  </a:solidFill>
                  <a:highlight>
                    <a:srgbClr val="FFFF00"/>
                  </a:highlight>
                  <a:latin typeface="Segoe UI Semilight"/>
                </a:rPr>
                <a:t>Local Container / Stacks Cache</a:t>
              </a:r>
            </a:p>
          </p:txBody>
        </p:sp>
        <p:cxnSp>
          <p:nvCxnSpPr>
            <p:cNvPr id="30" name="Straight Arrow Connector 29"/>
            <p:cNvCxnSpPr>
              <a:cxnSpLocks/>
            </p:cNvCxnSpPr>
            <p:nvPr/>
          </p:nvCxnSpPr>
          <p:spPr>
            <a:xfrm>
              <a:off x="7011101" y="1543883"/>
              <a:ext cx="0" cy="1535795"/>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13" idx="0"/>
            </p:cNvCxnSpPr>
            <p:nvPr/>
          </p:nvCxnSpPr>
          <p:spPr>
            <a:xfrm rot="5400000" flipH="1" flipV="1">
              <a:off x="7618264" y="2312239"/>
              <a:ext cx="717916" cy="1017324"/>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a:off x="7796932" y="4843935"/>
              <a:ext cx="138523" cy="650209"/>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974030" y="1667334"/>
              <a:ext cx="1801214" cy="614417"/>
              <a:chOff x="144154" y="2312570"/>
              <a:chExt cx="1801469" cy="614504"/>
            </a:xfrm>
            <a:solidFill>
              <a:schemeClr val="accent1"/>
            </a:solidFill>
          </p:grpSpPr>
          <p:pic>
            <p:nvPicPr>
              <p:cNvPr id="34" name="Picture 33"/>
              <p:cNvPicPr>
                <a:picLocks noChangeAspect="1"/>
              </p:cNvPicPr>
              <p:nvPr/>
            </p:nvPicPr>
            <p:blipFill>
              <a:blip r:embed="rId8">
                <a:biLevel thresh="25000"/>
              </a:blip>
              <a:stretch>
                <a:fillRect/>
              </a:stretch>
            </p:blipFill>
            <p:spPr>
              <a:xfrm>
                <a:off x="144154" y="2312570"/>
                <a:ext cx="435794" cy="614504"/>
              </a:xfrm>
              <a:prstGeom prst="rect">
                <a:avLst/>
              </a:prstGeom>
              <a:grpFill/>
            </p:spPr>
          </p:pic>
          <p:pic>
            <p:nvPicPr>
              <p:cNvPr id="35" name="Picture 34"/>
              <p:cNvPicPr>
                <a:picLocks noChangeAspect="1"/>
              </p:cNvPicPr>
              <p:nvPr/>
            </p:nvPicPr>
            <p:blipFill>
              <a:blip r:embed="rId9">
                <a:biLevel thresh="25000"/>
              </a:blip>
              <a:stretch>
                <a:fillRect/>
              </a:stretch>
            </p:blipFill>
            <p:spPr>
              <a:xfrm>
                <a:off x="1369250" y="2442108"/>
                <a:ext cx="576373" cy="380566"/>
              </a:xfrm>
              <a:prstGeom prst="rect">
                <a:avLst/>
              </a:prstGeom>
              <a:grpFill/>
            </p:spPr>
          </p:pic>
          <p:pic>
            <p:nvPicPr>
              <p:cNvPr id="36" name="Picture 35"/>
              <p:cNvPicPr>
                <a:picLocks noChangeAspect="1"/>
              </p:cNvPicPr>
              <p:nvPr/>
            </p:nvPicPr>
            <p:blipFill>
              <a:blip r:embed="rId10">
                <a:biLevel thresh="25000"/>
              </a:blip>
              <a:stretch>
                <a:fillRect/>
              </a:stretch>
            </p:blipFill>
            <p:spPr>
              <a:xfrm>
                <a:off x="625228" y="2419998"/>
                <a:ext cx="679390" cy="424786"/>
              </a:xfrm>
              <a:prstGeom prst="rect">
                <a:avLst/>
              </a:prstGeom>
              <a:grpFill/>
            </p:spPr>
          </p:pic>
        </p:grpSp>
        <p:cxnSp>
          <p:nvCxnSpPr>
            <p:cNvPr id="37" name="Straight Arrow Connector 36"/>
            <p:cNvCxnSpPr>
              <a:cxnSpLocks/>
              <a:endCxn id="5" idx="0"/>
            </p:cNvCxnSpPr>
            <p:nvPr/>
          </p:nvCxnSpPr>
          <p:spPr>
            <a:xfrm flipH="1">
              <a:off x="3708830" y="2281750"/>
              <a:ext cx="22158" cy="13195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endCxn id="13" idx="1"/>
            </p:cNvCxnSpPr>
            <p:nvPr/>
          </p:nvCxnSpPr>
          <p:spPr>
            <a:xfrm>
              <a:off x="4190522" y="3875288"/>
              <a:ext cx="2390868" cy="28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1"/>
            <a:stretch>
              <a:fillRect/>
            </a:stretch>
          </p:blipFill>
          <p:spPr>
            <a:xfrm>
              <a:off x="5686288" y="1269448"/>
              <a:ext cx="576291" cy="474776"/>
            </a:xfrm>
            <a:prstGeom prst="rect">
              <a:avLst/>
            </a:prstGeom>
          </p:spPr>
        </p:pic>
        <p:sp>
          <p:nvSpPr>
            <p:cNvPr id="41" name="TextBox 40"/>
            <p:cNvSpPr txBox="1"/>
            <p:nvPr/>
          </p:nvSpPr>
          <p:spPr>
            <a:xfrm>
              <a:off x="5156354" y="883914"/>
              <a:ext cx="2052165" cy="369332"/>
            </a:xfrm>
            <a:prstGeom prst="rect">
              <a:avLst/>
            </a:prstGeom>
            <a:noFill/>
          </p:spPr>
          <p:txBody>
            <a:bodyPr wrap="none" rtlCol="0">
              <a:spAutoFit/>
            </a:bodyPr>
            <a:lstStyle/>
            <a:p>
              <a:pPr defTabSz="932418">
                <a:defRPr/>
              </a:pPr>
              <a:r>
                <a:rPr lang="en-US" sz="1800" kern="0">
                  <a:solidFill>
                    <a:srgbClr val="282828"/>
                  </a:solidFill>
                  <a:highlight>
                    <a:srgbClr val="FFFF00"/>
                  </a:highlight>
                  <a:latin typeface="Segoe UI Semilight"/>
                </a:rPr>
                <a:t>Monitoring Service</a:t>
              </a:r>
            </a:p>
          </p:txBody>
        </p:sp>
        <p:cxnSp>
          <p:nvCxnSpPr>
            <p:cNvPr id="43" name="Straight Arrow Connector 42">
              <a:extLst>
                <a:ext uri="{FF2B5EF4-FFF2-40B4-BE49-F238E27FC236}">
                  <a16:creationId xmlns:a16="http://schemas.microsoft.com/office/drawing/2014/main" id="{6808444C-120B-4F7C-8E30-E224A89F649A}"/>
                </a:ext>
              </a:extLst>
            </p:cNvPr>
            <p:cNvCxnSpPr>
              <a:cxnSpLocks/>
            </p:cNvCxnSpPr>
            <p:nvPr/>
          </p:nvCxnSpPr>
          <p:spPr>
            <a:xfrm flipV="1">
              <a:off x="6250624" y="1506836"/>
              <a:ext cx="760477" cy="77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8F26A89-B451-4CA9-AFD7-3CEA11C5D5B0}"/>
                </a:ext>
              </a:extLst>
            </p:cNvPr>
            <p:cNvSpPr txBox="1"/>
            <p:nvPr/>
          </p:nvSpPr>
          <p:spPr>
            <a:xfrm>
              <a:off x="6544795" y="4170865"/>
              <a:ext cx="2075437"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1</a:t>
              </a:r>
            </a:p>
          </p:txBody>
        </p:sp>
        <p:grpSp>
          <p:nvGrpSpPr>
            <p:cNvPr id="60" name="Group 59">
              <a:extLst>
                <a:ext uri="{FF2B5EF4-FFF2-40B4-BE49-F238E27FC236}">
                  <a16:creationId xmlns:a16="http://schemas.microsoft.com/office/drawing/2014/main" id="{58FB2812-6A59-4C54-BB09-6F1BC7BD7701}"/>
                </a:ext>
              </a:extLst>
            </p:cNvPr>
            <p:cNvGrpSpPr/>
            <p:nvPr/>
          </p:nvGrpSpPr>
          <p:grpSpPr>
            <a:xfrm>
              <a:off x="7972568" y="3642656"/>
              <a:ext cx="1592039" cy="1447159"/>
              <a:chOff x="7827496" y="2883528"/>
              <a:chExt cx="1592039" cy="1447159"/>
            </a:xfrm>
          </p:grpSpPr>
          <p:sp>
            <p:nvSpPr>
              <p:cNvPr id="46" name="Rectangle 45">
                <a:extLst>
                  <a:ext uri="{FF2B5EF4-FFF2-40B4-BE49-F238E27FC236}">
                    <a16:creationId xmlns:a16="http://schemas.microsoft.com/office/drawing/2014/main" id="{AA283D21-F5B2-47F6-9B4E-70EA111867A0}"/>
                  </a:ext>
                </a:extLst>
              </p:cNvPr>
              <p:cNvSpPr/>
              <p:nvPr/>
            </p:nvSpPr>
            <p:spPr>
              <a:xfrm>
                <a:off x="7827496" y="2883528"/>
                <a:ext cx="15920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47" name="Picture 46">
                <a:extLst>
                  <a:ext uri="{FF2B5EF4-FFF2-40B4-BE49-F238E27FC236}">
                    <a16:creationId xmlns:a16="http://schemas.microsoft.com/office/drawing/2014/main" id="{8F60097E-53DC-456C-8DCF-699C277F9B38}"/>
                  </a:ext>
                </a:extLst>
              </p:cNvPr>
              <p:cNvPicPr>
                <a:picLocks noChangeAspect="1"/>
              </p:cNvPicPr>
              <p:nvPr/>
            </p:nvPicPr>
            <p:blipFill>
              <a:blip r:embed="rId5"/>
              <a:stretch>
                <a:fillRect/>
              </a:stretch>
            </p:blipFill>
            <p:spPr>
              <a:xfrm>
                <a:off x="8074337" y="3396102"/>
                <a:ext cx="572218" cy="467414"/>
              </a:xfrm>
              <a:prstGeom prst="rect">
                <a:avLst/>
              </a:prstGeom>
              <a:ln>
                <a:solidFill>
                  <a:srgbClr val="0072C6"/>
                </a:solidFill>
              </a:ln>
            </p:spPr>
          </p:pic>
          <p:sp>
            <p:nvSpPr>
              <p:cNvPr id="51" name="TextBox 50">
                <a:extLst>
                  <a:ext uri="{FF2B5EF4-FFF2-40B4-BE49-F238E27FC236}">
                    <a16:creationId xmlns:a16="http://schemas.microsoft.com/office/drawing/2014/main" id="{9D3BE871-1E8B-43DE-BAEE-21A4C5093C03}"/>
                  </a:ext>
                </a:extLst>
              </p:cNvPr>
              <p:cNvSpPr txBox="1"/>
              <p:nvPr/>
            </p:nvSpPr>
            <p:spPr>
              <a:xfrm>
                <a:off x="7898496" y="3846087"/>
                <a:ext cx="1450041"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a:t>
                </a:r>
                <a:r>
                  <a:rPr lang="en-US" sz="1399" i="1" kern="0">
                    <a:solidFill>
                      <a:srgbClr val="282828"/>
                    </a:solidFill>
                    <a:latin typeface="Segoe UI Semilight"/>
                  </a:rPr>
                  <a:t>n</a:t>
                </a:r>
                <a:endParaRPr lang="en-US" sz="1399" kern="0">
                  <a:solidFill>
                    <a:srgbClr val="282828"/>
                  </a:solidFill>
                  <a:latin typeface="Segoe UI Semilight"/>
                </a:endParaRPr>
              </a:p>
            </p:txBody>
          </p:sp>
        </p:grpSp>
        <p:sp>
          <p:nvSpPr>
            <p:cNvPr id="55" name="TextBox 54">
              <a:extLst>
                <a:ext uri="{FF2B5EF4-FFF2-40B4-BE49-F238E27FC236}">
                  <a16:creationId xmlns:a16="http://schemas.microsoft.com/office/drawing/2014/main" id="{9ABAD2F3-46DE-481A-974E-AA73D2876C81}"/>
                </a:ext>
              </a:extLst>
            </p:cNvPr>
            <p:cNvSpPr txBox="1"/>
            <p:nvPr/>
          </p:nvSpPr>
          <p:spPr>
            <a:xfrm>
              <a:off x="3518416" y="2658849"/>
              <a:ext cx="2259908" cy="380553"/>
            </a:xfrm>
            <a:prstGeom prst="rect">
              <a:avLst/>
            </a:prstGeom>
            <a:noFill/>
          </p:spPr>
          <p:txBody>
            <a:bodyPr wrap="square" rtlCol="0">
              <a:spAutoFit/>
            </a:bodyPr>
            <a:lstStyle/>
            <a:p>
              <a:pPr algn="ctr" defTabSz="932418">
                <a:defRPr/>
              </a:pPr>
              <a:r>
                <a:rPr lang="en-US" sz="1873" kern="0">
                  <a:solidFill>
                    <a:srgbClr val="282828"/>
                  </a:solidFill>
                  <a:latin typeface="Segoe UI Semilight"/>
                </a:rPr>
                <a:t>Incoming Request</a:t>
              </a:r>
            </a:p>
          </p:txBody>
        </p:sp>
        <p:sp>
          <p:nvSpPr>
            <p:cNvPr id="63" name="Explosion: 8 Points 62">
              <a:extLst>
                <a:ext uri="{FF2B5EF4-FFF2-40B4-BE49-F238E27FC236}">
                  <a16:creationId xmlns:a16="http://schemas.microsoft.com/office/drawing/2014/main" id="{DEF70047-CCD5-452F-B165-234686B705F1}"/>
                </a:ext>
              </a:extLst>
            </p:cNvPr>
            <p:cNvSpPr/>
            <p:nvPr/>
          </p:nvSpPr>
          <p:spPr bwMode="auto">
            <a:xfrm>
              <a:off x="7298535" y="2951783"/>
              <a:ext cx="1689944" cy="1447159"/>
            </a:xfrm>
            <a:prstGeom prst="irregularSeal1">
              <a:avLst/>
            </a:prstGeom>
            <a:solidFill>
              <a:srgbClr val="DB5C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Your Code</a:t>
              </a:r>
            </a:p>
          </p:txBody>
        </p:sp>
        <p:sp>
          <p:nvSpPr>
            <p:cNvPr id="69" name="TextBox 68">
              <a:extLst>
                <a:ext uri="{FF2B5EF4-FFF2-40B4-BE49-F238E27FC236}">
                  <a16:creationId xmlns:a16="http://schemas.microsoft.com/office/drawing/2014/main" id="{7F761631-AA04-4B9D-8DC0-1924A1AF04B3}"/>
                </a:ext>
              </a:extLst>
            </p:cNvPr>
            <p:cNvSpPr txBox="1"/>
            <p:nvPr/>
          </p:nvSpPr>
          <p:spPr>
            <a:xfrm>
              <a:off x="7066697" y="4622644"/>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Spare instances</a:t>
              </a:r>
            </a:p>
          </p:txBody>
        </p:sp>
      </p:grpSp>
    </p:spTree>
    <p:extLst>
      <p:ext uri="{BB962C8B-B14F-4D97-AF65-F5344CB8AC3E}">
        <p14:creationId xmlns:p14="http://schemas.microsoft.com/office/powerpoint/2010/main" val="40052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a:solidFill>
                  <a:schemeClr val="tx1"/>
                </a:solidFill>
              </a:rPr>
              <a:t>Data Options</a:t>
            </a:r>
            <a:endParaRPr lang="en-US" sz="5399">
              <a:solidFill>
                <a:schemeClr val="tx1"/>
              </a:solidFill>
              <a:latin typeface="Segoe UI Light"/>
            </a:endParaRPr>
          </a:p>
        </p:txBody>
      </p:sp>
      <p:pic>
        <p:nvPicPr>
          <p:cNvPr id="7" name="Graphic 6">
            <a:extLst>
              <a:ext uri="{FF2B5EF4-FFF2-40B4-BE49-F238E27FC236}">
                <a16:creationId xmlns:a16="http://schemas.microsoft.com/office/drawing/2014/main" id="{26D23E4D-BC48-5F45-8103-7EA0EDAD2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427" y="390276"/>
            <a:ext cx="2279047" cy="2099978"/>
          </a:xfrm>
          <a:prstGeom prst="rect">
            <a:avLst/>
          </a:prstGeom>
        </p:spPr>
      </p:pic>
    </p:spTree>
    <p:extLst>
      <p:ext uri="{BB962C8B-B14F-4D97-AF65-F5344CB8AC3E}">
        <p14:creationId xmlns:p14="http://schemas.microsoft.com/office/powerpoint/2010/main" val="280964033"/>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5481" y="295275"/>
            <a:ext cx="11887878" cy="779439"/>
          </a:xfrm>
        </p:spPr>
        <p:txBody>
          <a:bodyPr/>
          <a:lstStyle/>
          <a:p>
            <a:r>
              <a:rPr lang="en-US" noProof="0" dirty="0"/>
              <a:t>Microsoft Azure database services</a:t>
            </a:r>
          </a:p>
        </p:txBody>
      </p:sp>
      <p:sp>
        <p:nvSpPr>
          <p:cNvPr id="38" name="Rectangle 37">
            <a:extLst>
              <a:ext uri="{FF2B5EF4-FFF2-40B4-BE49-F238E27FC236}">
                <a16:creationId xmlns:a16="http://schemas.microsoft.com/office/drawing/2014/main" id="{7B34DBCA-63CE-4699-B41E-9167C699D8F3}"/>
              </a:ext>
            </a:extLst>
          </p:cNvPr>
          <p:cNvSpPr/>
          <p:nvPr/>
        </p:nvSpPr>
        <p:spPr>
          <a:xfrm>
            <a:off x="2245572" y="2906099"/>
            <a:ext cx="2213049" cy="286306"/>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224" b="1" kern="0">
                <a:solidFill>
                  <a:srgbClr val="0078D7"/>
                </a:solidFill>
                <a:latin typeface="Segoe UI Semibold" charset="0"/>
                <a:ea typeface="Segoe UI Semibold" charset="0"/>
                <a:cs typeface="Segoe UI Semibold" charset="0"/>
              </a:rPr>
              <a:t>Azure SQL Database</a:t>
            </a:r>
          </a:p>
        </p:txBody>
      </p:sp>
      <p:grpSp>
        <p:nvGrpSpPr>
          <p:cNvPr id="49" name="Group 48">
            <a:extLst>
              <a:ext uri="{FF2B5EF4-FFF2-40B4-BE49-F238E27FC236}">
                <a16:creationId xmlns:a16="http://schemas.microsoft.com/office/drawing/2014/main" id="{397CA825-6E2D-4ABE-B12F-57F587364BAD}"/>
              </a:ext>
            </a:extLst>
          </p:cNvPr>
          <p:cNvGrpSpPr/>
          <p:nvPr/>
        </p:nvGrpSpPr>
        <p:grpSpPr>
          <a:xfrm>
            <a:off x="2340415" y="2216171"/>
            <a:ext cx="567556" cy="583505"/>
            <a:chOff x="2776302" y="4657642"/>
            <a:chExt cx="1550488" cy="1594059"/>
          </a:xfrm>
          <a:solidFill>
            <a:srgbClr val="0078D7"/>
          </a:solidFill>
        </p:grpSpPr>
        <p:sp>
          <p:nvSpPr>
            <p:cNvPr id="58" name="Cylinder 812">
              <a:extLst>
                <a:ext uri="{FF2B5EF4-FFF2-40B4-BE49-F238E27FC236}">
                  <a16:creationId xmlns:a16="http://schemas.microsoft.com/office/drawing/2014/main" id="{0E54A620-3219-4715-B19C-68BE3CAA8208}"/>
                </a:ext>
              </a:extLst>
            </p:cNvPr>
            <p:cNvSpPr/>
            <p:nvPr/>
          </p:nvSpPr>
          <p:spPr bwMode="auto">
            <a:xfrm>
              <a:off x="2776302" y="4657642"/>
              <a:ext cx="1043832" cy="1371349"/>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a:solidFill>
                  <a:srgbClr val="0078D7"/>
                </a:solidFill>
                <a:latin typeface="Segoe UI"/>
                <a:ea typeface="Segoe UI" pitchFamily="34" charset="0"/>
                <a:cs typeface="Segoe UI Semilight" panose="020B0402040204020203" pitchFamily="34" charset="0"/>
              </a:endParaRPr>
            </a:p>
          </p:txBody>
        </p:sp>
        <p:sp>
          <p:nvSpPr>
            <p:cNvPr id="59" name="Freeform 146">
              <a:extLst>
                <a:ext uri="{FF2B5EF4-FFF2-40B4-BE49-F238E27FC236}">
                  <a16:creationId xmlns:a16="http://schemas.microsoft.com/office/drawing/2014/main" id="{0F5329BF-EA9A-4A28-98E8-E1646F20ECA9}"/>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b="1" kern="0">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sp>
        <p:nvSpPr>
          <p:cNvPr id="44" name="Rectangle 43">
            <a:extLst>
              <a:ext uri="{FF2B5EF4-FFF2-40B4-BE49-F238E27FC236}">
                <a16:creationId xmlns:a16="http://schemas.microsoft.com/office/drawing/2014/main" id="{D48B8EC8-6EA2-4ED7-8C3C-930C1197A411}"/>
              </a:ext>
            </a:extLst>
          </p:cNvPr>
          <p:cNvSpPr/>
          <p:nvPr/>
        </p:nvSpPr>
        <p:spPr>
          <a:xfrm>
            <a:off x="4165496" y="5246981"/>
            <a:ext cx="2891070" cy="286306"/>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224" b="1" kern="0">
                <a:solidFill>
                  <a:srgbClr val="0078D7"/>
                </a:solidFill>
                <a:latin typeface="Segoe UI Semibold" charset="0"/>
                <a:ea typeface="Segoe UI Semibold" charset="0"/>
                <a:cs typeface="Segoe UI Semibold" charset="0"/>
              </a:rPr>
              <a:t>Azure Database for PostgreSQL</a:t>
            </a:r>
          </a:p>
        </p:txBody>
      </p:sp>
      <p:grpSp>
        <p:nvGrpSpPr>
          <p:cNvPr id="4" name="Group 3">
            <a:extLst>
              <a:ext uri="{FF2B5EF4-FFF2-40B4-BE49-F238E27FC236}">
                <a16:creationId xmlns:a16="http://schemas.microsoft.com/office/drawing/2014/main" id="{CE5C9CEA-55B7-4AC6-8111-769E0E70AC0C}"/>
              </a:ext>
            </a:extLst>
          </p:cNvPr>
          <p:cNvGrpSpPr/>
          <p:nvPr/>
        </p:nvGrpSpPr>
        <p:grpSpPr>
          <a:xfrm>
            <a:off x="4458621" y="4546589"/>
            <a:ext cx="419526" cy="551155"/>
            <a:chOff x="8287314" y="4433501"/>
            <a:chExt cx="411337" cy="540397"/>
          </a:xfrm>
        </p:grpSpPr>
        <p:grpSp>
          <p:nvGrpSpPr>
            <p:cNvPr id="3" name="Group 2">
              <a:extLst>
                <a:ext uri="{FF2B5EF4-FFF2-40B4-BE49-F238E27FC236}">
                  <a16:creationId xmlns:a16="http://schemas.microsoft.com/office/drawing/2014/main" id="{1807AE74-0521-43E2-BCA4-2D6BEE47B453}"/>
                </a:ext>
              </a:extLst>
            </p:cNvPr>
            <p:cNvGrpSpPr/>
            <p:nvPr/>
          </p:nvGrpSpPr>
          <p:grpSpPr>
            <a:xfrm>
              <a:off x="8369391" y="4656086"/>
              <a:ext cx="248280" cy="257211"/>
              <a:chOff x="8369391" y="4671779"/>
              <a:chExt cx="248280" cy="257211"/>
            </a:xfrm>
          </p:grpSpPr>
          <p:sp>
            <p:nvSpPr>
              <p:cNvPr id="60" name="Freeform 61">
                <a:extLst>
                  <a:ext uri="{FF2B5EF4-FFF2-40B4-BE49-F238E27FC236}">
                    <a16:creationId xmlns:a16="http://schemas.microsoft.com/office/drawing/2014/main" id="{9AE0F105-3114-483F-95E1-BB25B15EBFF1}"/>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FFFFFF"/>
                  </a:solidFill>
                  <a:latin typeface="Segoe UI"/>
                </a:endParaRPr>
              </a:p>
            </p:txBody>
          </p:sp>
          <p:sp>
            <p:nvSpPr>
              <p:cNvPr id="61" name="Freeform 63">
                <a:extLst>
                  <a:ext uri="{FF2B5EF4-FFF2-40B4-BE49-F238E27FC236}">
                    <a16:creationId xmlns:a16="http://schemas.microsoft.com/office/drawing/2014/main" id="{F54B0842-4DA8-4233-B603-93B636D1A6CF}"/>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kern="0">
                  <a:solidFill>
                    <a:srgbClr val="FFFFFF"/>
                  </a:solidFill>
                  <a:latin typeface="Segoe UI"/>
                </a:endParaRPr>
              </a:p>
            </p:txBody>
          </p:sp>
        </p:grpSp>
        <p:sp>
          <p:nvSpPr>
            <p:cNvPr id="52" name="Cylinder 513">
              <a:extLst>
                <a:ext uri="{FF2B5EF4-FFF2-40B4-BE49-F238E27FC236}">
                  <a16:creationId xmlns:a16="http://schemas.microsoft.com/office/drawing/2014/main" id="{DB01063B-F1FB-41EC-8ECF-723D69FDE44C}"/>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sp>
        <p:nvSpPr>
          <p:cNvPr id="43" name="Rectangle 42">
            <a:extLst>
              <a:ext uri="{FF2B5EF4-FFF2-40B4-BE49-F238E27FC236}">
                <a16:creationId xmlns:a16="http://schemas.microsoft.com/office/drawing/2014/main" id="{B1C226BD-DD22-4200-82FF-E8EB04B8EEE9}"/>
              </a:ext>
            </a:extLst>
          </p:cNvPr>
          <p:cNvSpPr/>
          <p:nvPr/>
        </p:nvSpPr>
        <p:spPr>
          <a:xfrm>
            <a:off x="138203" y="5251677"/>
            <a:ext cx="2891070" cy="286306"/>
          </a:xfrm>
          <a:prstGeom prst="rect">
            <a:avLst/>
          </a:prstGeom>
          <a:noFill/>
          <a:ln w="10795" cap="flat" cmpd="sng" algn="ctr">
            <a:noFill/>
            <a:prstDash val="solid"/>
          </a:ln>
          <a:effectLst/>
        </p:spPr>
        <p:txBody>
          <a:bodyPr wrap="square" lIns="93260" tIns="46630" rIns="93260" bIns="46630" rtlCol="0" anchor="t" anchorCtr="0">
            <a:spAutoFit/>
          </a:bodyPr>
          <a:lstStyle/>
          <a:p>
            <a:pPr algn="ctr" defTabSz="932293" fontAlgn="base">
              <a:spcBef>
                <a:spcPct val="0"/>
              </a:spcBef>
              <a:spcAft>
                <a:spcPct val="0"/>
              </a:spcAft>
              <a:defRPr/>
            </a:pPr>
            <a:r>
              <a:rPr lang="en-US" sz="1224" b="1" kern="0">
                <a:solidFill>
                  <a:srgbClr val="0078D7"/>
                </a:solidFill>
                <a:latin typeface="Segoe UI Semibold" charset="0"/>
                <a:ea typeface="Segoe UI Semibold" charset="0"/>
                <a:cs typeface="Segoe UI Semibold" charset="0"/>
              </a:rPr>
              <a:t>Azure Database for MySQL</a:t>
            </a:r>
          </a:p>
        </p:txBody>
      </p:sp>
      <p:sp>
        <p:nvSpPr>
          <p:cNvPr id="51" name="Cylinder 513">
            <a:extLst>
              <a:ext uri="{FF2B5EF4-FFF2-40B4-BE49-F238E27FC236}">
                <a16:creationId xmlns:a16="http://schemas.microsoft.com/office/drawing/2014/main" id="{2E84E165-0D02-4A16-9070-BA8B20CFFE13}"/>
              </a:ext>
            </a:extLst>
          </p:cNvPr>
          <p:cNvSpPr/>
          <p:nvPr/>
        </p:nvSpPr>
        <p:spPr bwMode="auto">
          <a:xfrm>
            <a:off x="622714" y="4541968"/>
            <a:ext cx="419525" cy="551154"/>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a:solidFill>
                  <a:srgbClr val="0078D7"/>
                </a:solidFill>
                <a:latin typeface="Segoe UI Semilight" panose="020B0402040204020203" pitchFamily="34" charset="0"/>
                <a:ea typeface="Segoe UI" pitchFamily="34" charset="0"/>
                <a:cs typeface="Segoe UI Semilight" panose="020B0402040204020203" pitchFamily="34" charset="0"/>
              </a:rPr>
              <a:t>My</a:t>
            </a:r>
          </a:p>
        </p:txBody>
      </p:sp>
      <p:grpSp>
        <p:nvGrpSpPr>
          <p:cNvPr id="70" name="Group 69">
            <a:extLst>
              <a:ext uri="{FF2B5EF4-FFF2-40B4-BE49-F238E27FC236}">
                <a16:creationId xmlns:a16="http://schemas.microsoft.com/office/drawing/2014/main" id="{42EEC1EC-38C5-4C5F-BAD9-DB46567363C8}"/>
              </a:ext>
            </a:extLst>
          </p:cNvPr>
          <p:cNvGrpSpPr/>
          <p:nvPr/>
        </p:nvGrpSpPr>
        <p:grpSpPr>
          <a:xfrm>
            <a:off x="6155597" y="2175014"/>
            <a:ext cx="696941" cy="600713"/>
            <a:chOff x="8376458" y="5925518"/>
            <a:chExt cx="1045926" cy="901512"/>
          </a:xfrm>
        </p:grpSpPr>
        <p:sp>
          <p:nvSpPr>
            <p:cNvPr id="71" name="Star: 4 Points 8">
              <a:extLst>
                <a:ext uri="{FF2B5EF4-FFF2-40B4-BE49-F238E27FC236}">
                  <a16:creationId xmlns:a16="http://schemas.microsoft.com/office/drawing/2014/main" id="{6C9DD9EC-ED59-4949-A7E1-7F9D533FA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Star: 4 Points 8">
              <a:extLst>
                <a:ext uri="{FF2B5EF4-FFF2-40B4-BE49-F238E27FC236}">
                  <a16:creationId xmlns:a16="http://schemas.microsoft.com/office/drawing/2014/main" id="{F4DA960A-BDF4-4E67-A97D-D9A7D896D10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60F63D2-01D0-4A66-8A47-3ED6B6D695DD}"/>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9">
              <a:extLst>
                <a:ext uri="{FF2B5EF4-FFF2-40B4-BE49-F238E27FC236}">
                  <a16:creationId xmlns:a16="http://schemas.microsoft.com/office/drawing/2014/main" id="{74B1501F-92A9-44E9-A0E5-6CA23CA571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CA7A08B1-190E-4F8E-8885-6AFDBBDAD084}"/>
              </a:ext>
            </a:extLst>
          </p:cNvPr>
          <p:cNvSpPr/>
          <p:nvPr/>
        </p:nvSpPr>
        <p:spPr>
          <a:xfrm>
            <a:off x="6062337" y="2903373"/>
            <a:ext cx="2891070" cy="286306"/>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224" b="1" kern="0">
                <a:solidFill>
                  <a:srgbClr val="0078D7"/>
                </a:solidFill>
                <a:latin typeface="Segoe UI Semibold" charset="0"/>
                <a:ea typeface="Segoe UI Semibold" charset="0"/>
                <a:cs typeface="Segoe UI Semibold" charset="0"/>
              </a:rPr>
              <a:t>Azure Cosmos DB</a:t>
            </a:r>
          </a:p>
        </p:txBody>
      </p:sp>
      <p:sp>
        <p:nvSpPr>
          <p:cNvPr id="9" name="TextBox 8">
            <a:extLst>
              <a:ext uri="{FF2B5EF4-FFF2-40B4-BE49-F238E27FC236}">
                <a16:creationId xmlns:a16="http://schemas.microsoft.com/office/drawing/2014/main" id="{1C260C05-875E-479A-A96F-A82EAF54B208}"/>
              </a:ext>
            </a:extLst>
          </p:cNvPr>
          <p:cNvSpPr txBox="1"/>
          <p:nvPr/>
        </p:nvSpPr>
        <p:spPr>
          <a:xfrm>
            <a:off x="2245572" y="3295036"/>
            <a:ext cx="3502787" cy="267080"/>
          </a:xfrm>
          <a:prstGeom prst="rect">
            <a:avLst/>
          </a:prstGeom>
          <a:noFill/>
        </p:spPr>
        <p:txBody>
          <a:bodyPr wrap="square" lIns="93260" tIns="46630" rIns="93260" bIns="46630" rtlCol="0" anchor="t">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Intelligent relational cloud database service </a:t>
            </a:r>
            <a:endParaRPr lang="en-US" sz="1224">
              <a:gradFill>
                <a:gsLst>
                  <a:gs pos="2917">
                    <a:srgbClr val="000000"/>
                  </a:gs>
                  <a:gs pos="30000">
                    <a:srgbClr val="000000"/>
                  </a:gs>
                </a:gsLst>
                <a:lin ang="5400000" scaled="0"/>
              </a:gradFill>
              <a:latin typeface="Segoe UI"/>
              <a:cs typeface="Segoe UI"/>
            </a:endParaRPr>
          </a:p>
        </p:txBody>
      </p:sp>
      <p:sp>
        <p:nvSpPr>
          <p:cNvPr id="41" name="TextBox 40">
            <a:extLst>
              <a:ext uri="{FF2B5EF4-FFF2-40B4-BE49-F238E27FC236}">
                <a16:creationId xmlns:a16="http://schemas.microsoft.com/office/drawing/2014/main" id="{3E9D4713-1419-465A-A82A-48624FF41051}"/>
              </a:ext>
            </a:extLst>
          </p:cNvPr>
          <p:cNvSpPr txBox="1"/>
          <p:nvPr/>
        </p:nvSpPr>
        <p:spPr>
          <a:xfrm>
            <a:off x="6033245" y="3295332"/>
            <a:ext cx="3637151" cy="263704"/>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Globally distributed, multi-model database service</a:t>
            </a:r>
          </a:p>
        </p:txBody>
      </p:sp>
      <p:sp>
        <p:nvSpPr>
          <p:cNvPr id="45" name="TextBox 44">
            <a:extLst>
              <a:ext uri="{FF2B5EF4-FFF2-40B4-BE49-F238E27FC236}">
                <a16:creationId xmlns:a16="http://schemas.microsoft.com/office/drawing/2014/main" id="{96E2AF9F-D6EE-44B1-AA50-0E50DEF7EB79}"/>
              </a:ext>
            </a:extLst>
          </p:cNvPr>
          <p:cNvSpPr txBox="1"/>
          <p:nvPr/>
        </p:nvSpPr>
        <p:spPr>
          <a:xfrm>
            <a:off x="528384" y="5632945"/>
            <a:ext cx="3505997" cy="263704"/>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Managed MySQL database service for app devs </a:t>
            </a:r>
          </a:p>
        </p:txBody>
      </p:sp>
      <p:sp>
        <p:nvSpPr>
          <p:cNvPr id="46" name="TextBox 45">
            <a:extLst>
              <a:ext uri="{FF2B5EF4-FFF2-40B4-BE49-F238E27FC236}">
                <a16:creationId xmlns:a16="http://schemas.microsoft.com/office/drawing/2014/main" id="{08F31EBA-0EBB-4F5B-A77C-949F06F175EE}"/>
              </a:ext>
            </a:extLst>
          </p:cNvPr>
          <p:cNvSpPr txBox="1"/>
          <p:nvPr/>
        </p:nvSpPr>
        <p:spPr>
          <a:xfrm>
            <a:off x="4384072" y="5626791"/>
            <a:ext cx="3926026" cy="26708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Managed PostgreSQL database service for app devs </a:t>
            </a:r>
          </a:p>
        </p:txBody>
      </p:sp>
      <p:sp>
        <p:nvSpPr>
          <p:cNvPr id="50" name="Rectangle 49">
            <a:extLst>
              <a:ext uri="{FF2B5EF4-FFF2-40B4-BE49-F238E27FC236}">
                <a16:creationId xmlns:a16="http://schemas.microsoft.com/office/drawing/2014/main" id="{E7DFCB7E-2504-4BE1-8C38-F04EE1E84C66}"/>
              </a:ext>
            </a:extLst>
          </p:cNvPr>
          <p:cNvSpPr/>
          <p:nvPr/>
        </p:nvSpPr>
        <p:spPr bwMode="auto">
          <a:xfrm>
            <a:off x="379458" y="903679"/>
            <a:ext cx="10522016" cy="4143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408"/>
              </a:spcAft>
              <a:defRPr/>
            </a:pPr>
            <a:r>
              <a:rPr lang="en-US" sz="2040" b="1" spc="102">
                <a:solidFill>
                  <a:srgbClr val="0078D7"/>
                </a:solidFill>
                <a:latin typeface="Segoe UI Semibold" charset="0"/>
                <a:cs typeface="Segoe UI Semibold" charset="0"/>
              </a:rPr>
              <a:t>Leverage a single programming surface for a consistent experience</a:t>
            </a:r>
          </a:p>
        </p:txBody>
      </p:sp>
      <p:sp>
        <p:nvSpPr>
          <p:cNvPr id="89" name="Rectangle 88">
            <a:extLst>
              <a:ext uri="{FF2B5EF4-FFF2-40B4-BE49-F238E27FC236}">
                <a16:creationId xmlns:a16="http://schemas.microsoft.com/office/drawing/2014/main" id="{A5B43193-5BB2-4119-82FB-987C62E22DFC}"/>
              </a:ext>
            </a:extLst>
          </p:cNvPr>
          <p:cNvSpPr/>
          <p:nvPr/>
        </p:nvSpPr>
        <p:spPr>
          <a:xfrm>
            <a:off x="8025212" y="5246981"/>
            <a:ext cx="2891070" cy="286306"/>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224" b="1" kern="0">
                <a:solidFill>
                  <a:srgbClr val="0078D7"/>
                </a:solidFill>
                <a:latin typeface="Segoe UI Semibold" charset="0"/>
                <a:ea typeface="Segoe UI Semibold" charset="0"/>
                <a:cs typeface="Segoe UI Semibold" charset="0"/>
              </a:rPr>
              <a:t>Azure Database for MariaDB</a:t>
            </a:r>
          </a:p>
        </p:txBody>
      </p:sp>
      <p:grpSp>
        <p:nvGrpSpPr>
          <p:cNvPr id="90" name="Group 89">
            <a:extLst>
              <a:ext uri="{FF2B5EF4-FFF2-40B4-BE49-F238E27FC236}">
                <a16:creationId xmlns:a16="http://schemas.microsoft.com/office/drawing/2014/main" id="{FEF05FA7-57A6-40E9-8B02-9D77C361D44A}"/>
              </a:ext>
            </a:extLst>
          </p:cNvPr>
          <p:cNvGrpSpPr/>
          <p:nvPr/>
        </p:nvGrpSpPr>
        <p:grpSpPr>
          <a:xfrm>
            <a:off x="8446795" y="4544806"/>
            <a:ext cx="419526" cy="551155"/>
            <a:chOff x="8287314" y="4433501"/>
            <a:chExt cx="411337" cy="540397"/>
          </a:xfrm>
        </p:grpSpPr>
        <p:grpSp>
          <p:nvGrpSpPr>
            <p:cNvPr id="91" name="Group 90">
              <a:extLst>
                <a:ext uri="{FF2B5EF4-FFF2-40B4-BE49-F238E27FC236}">
                  <a16:creationId xmlns:a16="http://schemas.microsoft.com/office/drawing/2014/main" id="{D2A34154-2AFC-4720-B076-36BFB9CF2D8B}"/>
                </a:ext>
              </a:extLst>
            </p:cNvPr>
            <p:cNvGrpSpPr/>
            <p:nvPr/>
          </p:nvGrpSpPr>
          <p:grpSpPr>
            <a:xfrm>
              <a:off x="8369391" y="4656086"/>
              <a:ext cx="248280" cy="257211"/>
              <a:chOff x="8369391" y="4671779"/>
              <a:chExt cx="248280" cy="257211"/>
            </a:xfrm>
          </p:grpSpPr>
          <p:sp>
            <p:nvSpPr>
              <p:cNvPr id="93" name="Freeform 61">
                <a:extLst>
                  <a:ext uri="{FF2B5EF4-FFF2-40B4-BE49-F238E27FC236}">
                    <a16:creationId xmlns:a16="http://schemas.microsoft.com/office/drawing/2014/main" id="{1986FDB0-FC8B-47C3-BC9B-ACB56A4D2968}"/>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FFFFFF"/>
                  </a:solidFill>
                  <a:latin typeface="Segoe UI"/>
                </a:endParaRPr>
              </a:p>
            </p:txBody>
          </p:sp>
          <p:sp>
            <p:nvSpPr>
              <p:cNvPr id="94" name="Freeform 63">
                <a:extLst>
                  <a:ext uri="{FF2B5EF4-FFF2-40B4-BE49-F238E27FC236}">
                    <a16:creationId xmlns:a16="http://schemas.microsoft.com/office/drawing/2014/main" id="{A37119B9-6DFA-46CB-A995-00C3B5AE0479}"/>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kern="0">
                  <a:solidFill>
                    <a:srgbClr val="FFFFFF"/>
                  </a:solidFill>
                  <a:latin typeface="Segoe UI"/>
                </a:endParaRPr>
              </a:p>
            </p:txBody>
          </p:sp>
        </p:grpSp>
        <p:sp>
          <p:nvSpPr>
            <p:cNvPr id="92" name="Cylinder 513">
              <a:extLst>
                <a:ext uri="{FF2B5EF4-FFF2-40B4-BE49-F238E27FC236}">
                  <a16:creationId xmlns:a16="http://schemas.microsoft.com/office/drawing/2014/main" id="{627FB5BD-9FD3-4CEC-BEE3-3F5ECB3C130B}"/>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sp>
        <p:nvSpPr>
          <p:cNvPr id="95" name="TextBox 94">
            <a:extLst>
              <a:ext uri="{FF2B5EF4-FFF2-40B4-BE49-F238E27FC236}">
                <a16:creationId xmlns:a16="http://schemas.microsoft.com/office/drawing/2014/main" id="{E7C372B5-9875-4561-B3B9-57CFD2EEDAEA}"/>
              </a:ext>
            </a:extLst>
          </p:cNvPr>
          <p:cNvSpPr txBox="1"/>
          <p:nvPr/>
        </p:nvSpPr>
        <p:spPr>
          <a:xfrm>
            <a:off x="8372246" y="5625008"/>
            <a:ext cx="3926026" cy="26708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Managed MariaDB database service for app </a:t>
            </a:r>
            <a:r>
              <a:rPr lang="en-US" sz="1224" err="1">
                <a:gradFill>
                  <a:gsLst>
                    <a:gs pos="2917">
                      <a:srgbClr val="000000"/>
                    </a:gs>
                    <a:gs pos="30000">
                      <a:srgbClr val="000000"/>
                    </a:gs>
                  </a:gsLst>
                  <a:lin ang="5400000" scaled="0"/>
                </a:gradFill>
                <a:latin typeface="Segoe UI"/>
              </a:rPr>
              <a:t>devs</a:t>
            </a:r>
            <a:r>
              <a:rPr lang="en-US" sz="1224">
                <a:gradFill>
                  <a:gsLst>
                    <a:gs pos="2917">
                      <a:srgbClr val="000000"/>
                    </a:gs>
                    <a:gs pos="30000">
                      <a:srgbClr val="000000"/>
                    </a:gs>
                  </a:gsLst>
                  <a:lin ang="5400000" scaled="0"/>
                </a:gradFill>
                <a:latin typeface="Segoe UI"/>
              </a:rPr>
              <a:t> </a:t>
            </a:r>
          </a:p>
        </p:txBody>
      </p:sp>
      <p:pic>
        <p:nvPicPr>
          <p:cNvPr id="5" name="Picture 4">
            <a:extLst>
              <a:ext uri="{FF2B5EF4-FFF2-40B4-BE49-F238E27FC236}">
                <a16:creationId xmlns:a16="http://schemas.microsoft.com/office/drawing/2014/main" id="{34B5CCBB-F830-45BE-8958-455A3018749C}"/>
              </a:ext>
            </a:extLst>
          </p:cNvPr>
          <p:cNvPicPr>
            <a:picLocks noChangeAspect="1"/>
          </p:cNvPicPr>
          <p:nvPr/>
        </p:nvPicPr>
        <p:blipFill>
          <a:blip r:embed="rId3"/>
          <a:stretch>
            <a:fillRect/>
          </a:stretch>
        </p:blipFill>
        <p:spPr>
          <a:xfrm>
            <a:off x="8457832" y="4771821"/>
            <a:ext cx="395338" cy="262331"/>
          </a:xfrm>
          <a:prstGeom prst="rect">
            <a:avLst/>
          </a:prstGeom>
        </p:spPr>
      </p:pic>
    </p:spTree>
    <p:extLst>
      <p:ext uri="{BB962C8B-B14F-4D97-AF65-F5344CB8AC3E}">
        <p14:creationId xmlns:p14="http://schemas.microsoft.com/office/powerpoint/2010/main" val="125502620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967213" y="1921099"/>
            <a:ext cx="819158" cy="388129"/>
          </a:xfrm>
          <a:prstGeom prst="rect">
            <a:avLst/>
          </a:prstGeom>
          <a:noFill/>
        </p:spPr>
        <p:txBody>
          <a:bodyPr wrap="square" rtlCol="0" anchor="ctr">
            <a:spAutoFit/>
          </a:bodyPr>
          <a:lstStyle/>
          <a:p>
            <a:pPr algn="ctr"/>
            <a:r>
              <a:rPr lang="en-US" sz="1873" b="1">
                <a:solidFill>
                  <a:schemeClr val="tx2"/>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299674" y="2227093"/>
            <a:ext cx="1164088" cy="318286"/>
          </a:xfrm>
          <a:prstGeom prst="rect">
            <a:avLst/>
          </a:prstGeom>
          <a:noFill/>
        </p:spPr>
        <p:txBody>
          <a:bodyPr wrap="square" rtlCol="0" anchor="ctr">
            <a:spAutoFit/>
          </a:bodyPr>
          <a:lstStyle/>
          <a:p>
            <a:pPr algn="ctr"/>
            <a:r>
              <a:rPr lang="en-US" sz="1428">
                <a:solidFill>
                  <a:schemeClr val="tx2"/>
                </a:solidFill>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55354" y="2560746"/>
            <a:ext cx="1319788" cy="449402"/>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8114"/>
              <a:ext cx="803169" cy="275238"/>
            </a:xfrm>
            <a:prstGeom prst="rect">
              <a:avLst/>
            </a:prstGeom>
            <a:noFill/>
          </p:spPr>
          <p:txBody>
            <a:bodyPr wrap="square" rtlCol="0" anchor="ctr">
              <a:spAutoFit/>
            </a:bodyPr>
            <a:lstStyle/>
            <a:p>
              <a:r>
                <a:rPr lang="en-US" sz="1224">
                  <a:solidFill>
                    <a:schemeClr val="tx2"/>
                  </a:solidFill>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071">
                    <a:gradFill>
                      <a:gsLst>
                        <a:gs pos="0">
                          <a:srgbClr val="FFFFFF"/>
                        </a:gs>
                        <a:gs pos="100000">
                          <a:srgbClr val="FFFFFF"/>
                        </a:gs>
                      </a:gsLst>
                      <a:lin ang="5400000" scaled="0"/>
                    </a:gradFill>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56871" y="5658427"/>
            <a:ext cx="10122732" cy="1336097"/>
          </a:xfrm>
          <a:prstGeom prst="rect">
            <a:avLst/>
          </a:prstGeom>
        </p:spPr>
      </p:pic>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3" name="Freeform: Shape 99"/>
          <p:cNvSpPr/>
          <p:nvPr/>
        </p:nvSpPr>
        <p:spPr>
          <a:xfrm>
            <a:off x="882" y="2644876"/>
            <a:ext cx="12431959"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2" name="Freeform: Shape 99"/>
          <p:cNvSpPr/>
          <p:nvPr/>
        </p:nvSpPr>
        <p:spPr>
          <a:xfrm>
            <a:off x="882" y="4069575"/>
            <a:ext cx="12434711"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 name="Group 8"/>
          <p:cNvGrpSpPr/>
          <p:nvPr/>
        </p:nvGrpSpPr>
        <p:grpSpPr>
          <a:xfrm>
            <a:off x="533123" y="4401094"/>
            <a:ext cx="11322094" cy="1561865"/>
            <a:chOff x="704018" y="4237919"/>
            <a:chExt cx="11101100" cy="1531379"/>
          </a:xfrm>
        </p:grpSpPr>
        <p:sp>
          <p:nvSpPr>
            <p:cNvPr id="893" name="TextBox 892"/>
            <p:cNvSpPr txBox="1"/>
            <p:nvPr/>
          </p:nvSpPr>
          <p:spPr>
            <a:xfrm>
              <a:off x="704018" y="5255413"/>
              <a:ext cx="1135247" cy="437684"/>
            </a:xfrm>
            <a:prstGeom prst="rect">
              <a:avLst/>
            </a:prstGeom>
            <a:noFill/>
          </p:spPr>
          <p:txBody>
            <a:bodyPr wrap="none" rtlCol="0">
              <a:spAutoFit/>
            </a:bodyPr>
            <a:lstStyle/>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Turnkey global </a:t>
              </a:r>
              <a:br>
                <a:rPr lang="en-US" sz="1122" kern="0">
                  <a:solidFill>
                    <a:schemeClr val="tx2"/>
                  </a:solidFill>
                  <a:latin typeface="Segoe UI Semilight" panose="020B0402040204020203" pitchFamily="34" charset="0"/>
                  <a:cs typeface="Segoe UI Semilight" panose="020B0402040204020203" pitchFamily="34" charset="0"/>
                </a:rPr>
              </a:br>
              <a:r>
                <a:rPr lang="en-US" sz="1122" kern="0">
                  <a:solidFill>
                    <a:schemeClr val="tx2"/>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47830" y="4596855"/>
              <a:ext cx="1694695" cy="437684"/>
            </a:xfrm>
            <a:prstGeom prst="rect">
              <a:avLst/>
            </a:prstGeom>
            <a:noFill/>
          </p:spPr>
          <p:txBody>
            <a:bodyPr wrap="none" rtlCol="0">
              <a:spAutoFit/>
            </a:bodyPr>
            <a:lstStyle/>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Elastic scale out </a:t>
              </a:r>
            </a:p>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43876" y="4237919"/>
              <a:ext cx="1680268" cy="437684"/>
            </a:xfrm>
            <a:prstGeom prst="rect">
              <a:avLst/>
            </a:prstGeom>
            <a:noFill/>
          </p:spPr>
          <p:txBody>
            <a:bodyPr wrap="none" rtlCol="0">
              <a:spAutoFit/>
            </a:bodyPr>
            <a:lstStyle/>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Guaranteed low latency </a:t>
              </a:r>
              <a:br>
                <a:rPr lang="en-US" sz="1122" kern="0">
                  <a:solidFill>
                    <a:schemeClr val="tx2"/>
                  </a:solidFill>
                  <a:latin typeface="Segoe UI Semilight" panose="020B0402040204020203" pitchFamily="34" charset="0"/>
                  <a:cs typeface="Segoe UI Semilight" panose="020B0402040204020203" pitchFamily="34" charset="0"/>
                </a:rPr>
              </a:br>
              <a:r>
                <a:rPr lang="en-US" sz="1122" kern="0">
                  <a:solidFill>
                    <a:schemeClr val="tx2"/>
                  </a:solidFill>
                  <a:latin typeface="Segoe UI Semilight" panose="020B0402040204020203" pitchFamily="34" charset="0"/>
                  <a:cs typeface="Segoe UI Semilight" panose="020B0402040204020203" pitchFamily="34" charset="0"/>
                </a:rPr>
                <a:t>at the 99</a:t>
              </a:r>
              <a:r>
                <a:rPr lang="en-US" sz="1122" kern="0" baseline="30000">
                  <a:solidFill>
                    <a:schemeClr val="tx2"/>
                  </a:solidFill>
                  <a:latin typeface="Segoe UI Semilight" panose="020B0402040204020203" pitchFamily="34" charset="0"/>
                  <a:cs typeface="Segoe UI Semilight" panose="020B0402040204020203" pitchFamily="34" charset="0"/>
                </a:rPr>
                <a:t>th</a:t>
              </a:r>
              <a:r>
                <a:rPr lang="en-US" sz="1122" kern="0">
                  <a:solidFill>
                    <a:schemeClr val="tx2"/>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621781" y="5331614"/>
              <a:ext cx="1183337" cy="437684"/>
            </a:xfrm>
            <a:prstGeom prst="rect">
              <a:avLst/>
            </a:prstGeom>
            <a:noFill/>
          </p:spPr>
          <p:txBody>
            <a:bodyPr wrap="none" rtlCol="0">
              <a:spAutoFit/>
            </a:bodyPr>
            <a:lstStyle/>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Comprehensive </a:t>
              </a:r>
              <a:br>
                <a:rPr lang="en-US" sz="1122" kern="0">
                  <a:solidFill>
                    <a:schemeClr val="tx2"/>
                  </a:solidFill>
                  <a:latin typeface="Segoe UI Semilight" panose="020B0402040204020203" pitchFamily="34" charset="0"/>
                  <a:cs typeface="Segoe UI Semilight" panose="020B0402040204020203" pitchFamily="34" charset="0"/>
                </a:rPr>
              </a:br>
              <a:r>
                <a:rPr lang="en-US" sz="1122" kern="0">
                  <a:solidFill>
                    <a:schemeClr val="tx2"/>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29503" y="4596855"/>
              <a:ext cx="1380507" cy="437684"/>
            </a:xfrm>
            <a:prstGeom prst="rect">
              <a:avLst/>
            </a:prstGeom>
            <a:noFill/>
          </p:spPr>
          <p:txBody>
            <a:bodyPr wrap="none" rtlCol="0">
              <a:spAutoFit/>
            </a:bodyPr>
            <a:lstStyle/>
            <a:p>
              <a:pPr algn="ctr" defTabSz="874181">
                <a:defRPr/>
              </a:pPr>
              <a:r>
                <a:rPr lang="en-US" sz="1122" kern="0">
                  <a:solidFill>
                    <a:schemeClr val="tx2"/>
                  </a:solidFill>
                  <a:latin typeface="Segoe UI Semilight" panose="020B0402040204020203" pitchFamily="34" charset="0"/>
                  <a:cs typeface="Segoe UI Semilight" panose="020B0402040204020203" pitchFamily="34" charset="0"/>
                </a:rPr>
                <a:t>Five well-defined </a:t>
              </a:r>
              <a:br>
                <a:rPr lang="en-US" sz="1122" kern="0">
                  <a:solidFill>
                    <a:schemeClr val="tx2"/>
                  </a:solidFill>
                  <a:latin typeface="Segoe UI Semilight" panose="020B0402040204020203" pitchFamily="34" charset="0"/>
                  <a:cs typeface="Segoe UI Semilight" panose="020B0402040204020203" pitchFamily="34" charset="0"/>
                </a:rPr>
              </a:br>
              <a:r>
                <a:rPr lang="en-US" sz="1122" kern="0">
                  <a:solidFill>
                    <a:schemeClr val="tx2"/>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274298" y="285846"/>
            <a:ext cx="11887878" cy="917575"/>
          </a:xfrm>
        </p:spPr>
        <p:txBody>
          <a:bodyPr/>
          <a:lstStyle/>
          <a:p>
            <a:pPr>
              <a:spcBef>
                <a:spcPts val="612"/>
              </a:spcBef>
            </a:pPr>
            <a:r>
              <a:rPr lang="en-US" noProof="0" dirty="0"/>
              <a:t>Azure Cosmos DB</a:t>
            </a:r>
            <a:br>
              <a:rPr lang="en-US" noProof="0" dirty="0"/>
            </a:br>
            <a:endParaRPr lang="en-US" cap="none" noProof="0"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677279" y="2073113"/>
            <a:ext cx="643697" cy="426908"/>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99945" y="3075206"/>
            <a:ext cx="7061131" cy="996872"/>
            <a:chOff x="2842477" y="3085807"/>
            <a:chExt cx="6923306" cy="977414"/>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93015" y="3085807"/>
              <a:ext cx="833883" cy="739243"/>
              <a:chOff x="6995644" y="3085807"/>
              <a:chExt cx="833883" cy="739243"/>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grpSp>
          <p:sp>
            <p:nvSpPr>
              <p:cNvPr id="163" name="TextBox 162"/>
              <p:cNvSpPr txBox="1"/>
              <p:nvPr/>
            </p:nvSpPr>
            <p:spPr>
              <a:xfrm>
                <a:off x="6995644" y="3567928"/>
                <a:ext cx="833883"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14259" y="3293168"/>
              <a:ext cx="1106393" cy="535529"/>
              <a:chOff x="4974426" y="3293168"/>
              <a:chExt cx="1106393" cy="535529"/>
            </a:xfrm>
          </p:grpSpPr>
          <p:sp>
            <p:nvSpPr>
              <p:cNvPr id="162" name="TextBox 161"/>
              <p:cNvSpPr txBox="1"/>
              <p:nvPr/>
            </p:nvSpPr>
            <p:spPr>
              <a:xfrm>
                <a:off x="4974426" y="3571575"/>
                <a:ext cx="1106393"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2477" y="3285344"/>
              <a:ext cx="797014" cy="777877"/>
              <a:chOff x="3245504" y="3055226"/>
              <a:chExt cx="797014" cy="777877"/>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45504" y="3575981"/>
                <a:ext cx="797014"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7705" cy="656440"/>
              <a:chOff x="8667216" y="3156797"/>
              <a:chExt cx="657705" cy="656440"/>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57137" y="3556115"/>
                <a:ext cx="567784"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2875239" y="1164227"/>
            <a:ext cx="6816207" cy="343492"/>
          </a:xfrm>
          <a:prstGeom prst="rect">
            <a:avLst/>
          </a:prstGeom>
        </p:spPr>
        <p:txBody>
          <a:bodyPr wrap="square">
            <a:spAutoFit/>
          </a:bodyPr>
          <a:lstStyle/>
          <a:p>
            <a:pPr algn="ctr"/>
            <a:r>
              <a:rPr lang="en-US" sz="1632"/>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600715" y="2759328"/>
            <a:ext cx="1123414" cy="44055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47960" y="4440318"/>
            <a:ext cx="3299585" cy="1107029"/>
            <a:chOff x="1712977" y="4408240"/>
            <a:chExt cx="3235181" cy="108542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7" name="TextBox 36"/>
            <p:cNvSpPr txBox="1"/>
            <p:nvPr/>
          </p:nvSpPr>
          <p:spPr>
            <a:xfrm>
              <a:off x="1712977" y="5150169"/>
              <a:ext cx="631712"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8" name="TextBox 37"/>
            <p:cNvSpPr txBox="1"/>
            <p:nvPr/>
          </p:nvSpPr>
          <p:spPr>
            <a:xfrm>
              <a:off x="3202103" y="5150169"/>
              <a:ext cx="1746055"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928580" y="4440317"/>
            <a:ext cx="631180" cy="63118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9" name="TextBox 38"/>
          <p:cNvSpPr txBox="1"/>
          <p:nvPr/>
        </p:nvSpPr>
        <p:spPr>
          <a:xfrm>
            <a:off x="5884490" y="5197016"/>
            <a:ext cx="719362" cy="350330"/>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518586" y="4440416"/>
            <a:ext cx="3321080" cy="1106930"/>
            <a:chOff x="7370968" y="4408240"/>
            <a:chExt cx="3256256" cy="108532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0" name="TextBox 39"/>
            <p:cNvSpPr txBox="1"/>
            <p:nvPr/>
          </p:nvSpPr>
          <p:spPr>
            <a:xfrm>
              <a:off x="7370968" y="5150072"/>
              <a:ext cx="1593513"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1" name="TextBox 40"/>
            <p:cNvSpPr txBox="1"/>
            <p:nvPr/>
          </p:nvSpPr>
          <p:spPr>
            <a:xfrm>
              <a:off x="9820978" y="5150072"/>
              <a:ext cx="806246"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58042" y="5650267"/>
            <a:ext cx="8710109" cy="271365"/>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74298" y="342289"/>
            <a:ext cx="11887878" cy="917575"/>
          </a:xfrm>
        </p:spPr>
        <p:txBody>
          <a:bodyPr/>
          <a:lstStyle/>
          <a:p>
            <a:pPr lvl="0"/>
            <a:r>
              <a:rPr lang="en-US" noProof="0"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35929" y="1612525"/>
            <a:ext cx="11887877" cy="757554"/>
          </a:xfrm>
        </p:spPr>
        <p:txBody>
          <a:bodyPr/>
          <a:lstStyle/>
          <a:p>
            <a:r>
              <a:rPr lang="en-US" sz="1632" noProof="0" dirty="0"/>
              <a:t>CHOOSE THE BEST CONSISTENCY MODEL FOR YOUR APP</a:t>
            </a:r>
          </a:p>
          <a:p>
            <a:endParaRPr lang="en-US" noProof="0" dirty="0"/>
          </a:p>
        </p:txBody>
      </p:sp>
      <p:sp>
        <p:nvSpPr>
          <p:cNvPr id="2" name="Rectangle 1"/>
          <p:cNvSpPr/>
          <p:nvPr/>
        </p:nvSpPr>
        <p:spPr>
          <a:xfrm>
            <a:off x="334143" y="2098374"/>
            <a:ext cx="5734563" cy="2218252"/>
          </a:xfrm>
          <a:prstGeom prst="rect">
            <a:avLst/>
          </a:prstGeom>
        </p:spPr>
        <p:txBody>
          <a:bodyPr wrap="square">
            <a:spAutoFit/>
          </a:bodyPr>
          <a:lstStyle/>
          <a:p>
            <a:pPr>
              <a:spcBef>
                <a:spcPts val="1428"/>
              </a:spcBef>
              <a:buClr>
                <a:srgbClr val="0177D7"/>
              </a:buClr>
            </a:pPr>
            <a:r>
              <a:rPr lang="en-US" sz="1632">
                <a:latin typeface="Segoe UI Semilight" charset="0"/>
                <a:ea typeface="Segoe UI Semilight" charset="0"/>
                <a:cs typeface="Segoe UI Semilight" charset="0"/>
              </a:rPr>
              <a:t>Offers five consistency models</a:t>
            </a:r>
          </a:p>
          <a:p>
            <a:pPr>
              <a:spcBef>
                <a:spcPts val="1428"/>
              </a:spcBef>
              <a:buClr>
                <a:srgbClr val="0177D7"/>
              </a:buClr>
            </a:pPr>
            <a:r>
              <a:rPr lang="en-US" sz="1632">
                <a:latin typeface="Segoe UI Semilight" charset="0"/>
                <a:ea typeface="Segoe UI Semilight" charset="0"/>
                <a:cs typeface="Segoe UI Semilight" charset="0"/>
              </a:rPr>
              <a:t>Provides control over performance-consistency tradeoffs, backed by comprehensive SLAs.</a:t>
            </a:r>
          </a:p>
          <a:p>
            <a:pPr>
              <a:spcBef>
                <a:spcPts val="1428"/>
              </a:spcBef>
              <a:buClr>
                <a:srgbClr val="0177D7"/>
              </a:buClr>
            </a:pPr>
            <a:r>
              <a:rPr lang="en-US" sz="1632">
                <a:latin typeface="Segoe UI Semilight" charset="0"/>
                <a:ea typeface="Segoe UI Semilight" charset="0"/>
                <a:cs typeface="Segoe UI Semilight" charset="0"/>
              </a:rPr>
              <a:t>An intuitive programming model offering low latency and high availability for your planet-scale app.</a:t>
            </a:r>
          </a:p>
          <a:p>
            <a:pPr>
              <a:spcBef>
                <a:spcPts val="1428"/>
              </a:spcBef>
            </a:pPr>
            <a:endParaRPr lang="en-US" sz="1873">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871347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B980F-8574-4BEC-92E4-9B9338C5C46F}"/>
              </a:ext>
            </a:extLst>
          </p:cNvPr>
          <p:cNvSpPr>
            <a:spLocks noGrp="1"/>
          </p:cNvSpPr>
          <p:nvPr>
            <p:ph type="title"/>
          </p:nvPr>
        </p:nvSpPr>
        <p:spPr/>
        <p:txBody>
          <a:bodyPr/>
          <a:lstStyle/>
          <a:p>
            <a:r>
              <a:rPr lang="en-US" noProof="0" dirty="0"/>
              <a:t>History: The 12 Factors</a:t>
            </a:r>
          </a:p>
        </p:txBody>
      </p:sp>
      <p:sp>
        <p:nvSpPr>
          <p:cNvPr id="4" name="Text Placeholder 3">
            <a:extLst>
              <a:ext uri="{FF2B5EF4-FFF2-40B4-BE49-F238E27FC236}">
                <a16:creationId xmlns:a16="http://schemas.microsoft.com/office/drawing/2014/main" id="{E45A9D21-6A93-458C-B3D1-4BB72B061E01}"/>
              </a:ext>
            </a:extLst>
          </p:cNvPr>
          <p:cNvSpPr>
            <a:spLocks noGrp="1"/>
          </p:cNvSpPr>
          <p:nvPr>
            <p:ph type="body" sz="quarter" idx="11"/>
          </p:nvPr>
        </p:nvSpPr>
        <p:spPr>
          <a:xfrm>
            <a:off x="434975" y="1407808"/>
            <a:ext cx="3703320" cy="3372010"/>
          </a:xfrm>
        </p:spPr>
        <p:txBody>
          <a:bodyPr/>
          <a:lstStyle/>
          <a:p>
            <a:r>
              <a:rPr lang="en-US" sz="1800" noProof="0" dirty="0">
                <a:hlinkClick r:id="rId3"/>
              </a:rPr>
              <a:t>I. Codebase</a:t>
            </a:r>
            <a:endParaRPr lang="en-US" sz="1800" noProof="0" dirty="0"/>
          </a:p>
          <a:p>
            <a:r>
              <a:rPr lang="en-US" sz="1800" b="0" noProof="0" dirty="0"/>
              <a:t>One codebase tracked in revision control, many deploys</a:t>
            </a:r>
          </a:p>
          <a:p>
            <a:r>
              <a:rPr lang="en-US" sz="1800" noProof="0" dirty="0">
                <a:hlinkClick r:id="rId4"/>
              </a:rPr>
              <a:t>II. Dependencies</a:t>
            </a:r>
            <a:endParaRPr lang="en-US" sz="1800" noProof="0" dirty="0"/>
          </a:p>
          <a:p>
            <a:r>
              <a:rPr lang="en-US" sz="1800" b="0" noProof="0" dirty="0"/>
              <a:t>Explicitly declare and isolate dependencies</a:t>
            </a:r>
          </a:p>
          <a:p>
            <a:r>
              <a:rPr lang="en-US" sz="1800" noProof="0" dirty="0">
                <a:hlinkClick r:id="rId5"/>
              </a:rPr>
              <a:t>III. Config</a:t>
            </a:r>
            <a:endParaRPr lang="en-US" sz="1800" noProof="0" dirty="0"/>
          </a:p>
          <a:p>
            <a:r>
              <a:rPr lang="en-US" sz="1800" b="0" noProof="0" dirty="0"/>
              <a:t>Store config in the environment</a:t>
            </a:r>
          </a:p>
          <a:p>
            <a:r>
              <a:rPr lang="en-US" sz="1800" noProof="0" dirty="0">
                <a:hlinkClick r:id="rId6"/>
              </a:rPr>
              <a:t>IV. Backing services</a:t>
            </a:r>
            <a:endParaRPr lang="en-US" sz="1800" noProof="0" dirty="0"/>
          </a:p>
          <a:p>
            <a:r>
              <a:rPr lang="en-US" sz="1800" b="0" noProof="0" dirty="0"/>
              <a:t>Treat backing services as attached resources</a:t>
            </a:r>
          </a:p>
          <a:p>
            <a:endParaRPr lang="en-US" noProof="0" dirty="0"/>
          </a:p>
        </p:txBody>
      </p:sp>
      <p:sp>
        <p:nvSpPr>
          <p:cNvPr id="5" name="Text Placeholder 4">
            <a:extLst>
              <a:ext uri="{FF2B5EF4-FFF2-40B4-BE49-F238E27FC236}">
                <a16:creationId xmlns:a16="http://schemas.microsoft.com/office/drawing/2014/main" id="{3865C5AC-F59B-4093-A2E4-08862244A0FF}"/>
              </a:ext>
            </a:extLst>
          </p:cNvPr>
          <p:cNvSpPr>
            <a:spLocks noGrp="1"/>
          </p:cNvSpPr>
          <p:nvPr>
            <p:ph type="body" sz="quarter" idx="12"/>
          </p:nvPr>
        </p:nvSpPr>
        <p:spPr>
          <a:xfrm>
            <a:off x="4367211" y="1407808"/>
            <a:ext cx="3695700" cy="3603337"/>
          </a:xfrm>
        </p:spPr>
        <p:txBody>
          <a:bodyPr/>
          <a:lstStyle/>
          <a:p>
            <a:r>
              <a:rPr lang="en-US" sz="1800" noProof="0" dirty="0">
                <a:hlinkClick r:id="rId7"/>
              </a:rPr>
              <a:t>V. Build, release, run</a:t>
            </a:r>
            <a:endParaRPr lang="en-US" sz="1800" noProof="0" dirty="0"/>
          </a:p>
          <a:p>
            <a:r>
              <a:rPr lang="en-US" sz="1800" b="0" noProof="0" dirty="0"/>
              <a:t>Strictly separate build and run stages</a:t>
            </a:r>
          </a:p>
          <a:p>
            <a:r>
              <a:rPr lang="en-US" sz="1800" noProof="0" dirty="0">
                <a:hlinkClick r:id="rId8"/>
              </a:rPr>
              <a:t>VI. Processes</a:t>
            </a:r>
            <a:endParaRPr lang="en-US" sz="1800" noProof="0" dirty="0"/>
          </a:p>
          <a:p>
            <a:r>
              <a:rPr lang="en-US" sz="1800" b="0" noProof="0" dirty="0"/>
              <a:t>Execute the app as one or more stateless processes</a:t>
            </a:r>
          </a:p>
          <a:p>
            <a:r>
              <a:rPr lang="en-US" sz="1800" noProof="0" dirty="0">
                <a:hlinkClick r:id="rId9"/>
              </a:rPr>
              <a:t>VII. Port binding</a:t>
            </a:r>
            <a:endParaRPr lang="en-US" sz="1800" noProof="0" dirty="0"/>
          </a:p>
          <a:p>
            <a:r>
              <a:rPr lang="en-US" sz="1800" b="0" noProof="0" dirty="0"/>
              <a:t>Export services via port binding</a:t>
            </a:r>
          </a:p>
          <a:p>
            <a:r>
              <a:rPr lang="en-US" sz="1800" noProof="0" dirty="0">
                <a:hlinkClick r:id="rId10"/>
              </a:rPr>
              <a:t>VIII. Concurrency</a:t>
            </a:r>
            <a:endParaRPr lang="en-US" sz="1800" noProof="0" dirty="0"/>
          </a:p>
          <a:p>
            <a:r>
              <a:rPr lang="en-US" sz="1800" b="0" noProof="0" dirty="0"/>
              <a:t>Scale out via the process model</a:t>
            </a:r>
          </a:p>
          <a:p>
            <a:endParaRPr lang="en-US" noProof="0" dirty="0"/>
          </a:p>
        </p:txBody>
      </p:sp>
      <p:sp>
        <p:nvSpPr>
          <p:cNvPr id="6" name="Text Placeholder 5">
            <a:extLst>
              <a:ext uri="{FF2B5EF4-FFF2-40B4-BE49-F238E27FC236}">
                <a16:creationId xmlns:a16="http://schemas.microsoft.com/office/drawing/2014/main" id="{A18F08C7-EFC0-4F09-8442-60F8BA9315EF}"/>
              </a:ext>
            </a:extLst>
          </p:cNvPr>
          <p:cNvSpPr>
            <a:spLocks noGrp="1"/>
          </p:cNvSpPr>
          <p:nvPr>
            <p:ph type="body" sz="quarter" idx="13"/>
          </p:nvPr>
        </p:nvSpPr>
        <p:spPr>
          <a:xfrm>
            <a:off x="8289926" y="1407808"/>
            <a:ext cx="3703320" cy="3980577"/>
          </a:xfrm>
        </p:spPr>
        <p:txBody>
          <a:bodyPr/>
          <a:lstStyle/>
          <a:p>
            <a:r>
              <a:rPr lang="en-US" sz="1800" noProof="0" dirty="0">
                <a:hlinkClick r:id="rId11"/>
              </a:rPr>
              <a:t>IX. Disposability</a:t>
            </a:r>
            <a:endParaRPr lang="en-US" sz="1800" noProof="0" dirty="0"/>
          </a:p>
          <a:p>
            <a:r>
              <a:rPr lang="en-US" sz="1800" b="0" noProof="0" dirty="0"/>
              <a:t>Maximize robustness with fast startup and graceful shutdown</a:t>
            </a:r>
          </a:p>
          <a:p>
            <a:r>
              <a:rPr lang="en-US" sz="1800" noProof="0" dirty="0">
                <a:hlinkClick r:id="rId12"/>
              </a:rPr>
              <a:t>X. Dev/prod parity</a:t>
            </a:r>
            <a:endParaRPr lang="en-US" sz="1800" noProof="0" dirty="0"/>
          </a:p>
          <a:p>
            <a:r>
              <a:rPr lang="en-US" sz="1800" b="0" noProof="0" dirty="0"/>
              <a:t>Keep development, staging, and production as similar as possible</a:t>
            </a:r>
          </a:p>
          <a:p>
            <a:r>
              <a:rPr lang="en-US" sz="1800" noProof="0" dirty="0">
                <a:hlinkClick r:id="rId13"/>
              </a:rPr>
              <a:t>XI. Logs</a:t>
            </a:r>
            <a:endParaRPr lang="en-US" sz="1800" noProof="0" dirty="0"/>
          </a:p>
          <a:p>
            <a:r>
              <a:rPr lang="en-US" sz="1800" b="0" noProof="0" dirty="0"/>
              <a:t>Treat logs as event streams</a:t>
            </a:r>
          </a:p>
          <a:p>
            <a:r>
              <a:rPr lang="en-US" sz="1800" noProof="0" dirty="0">
                <a:hlinkClick r:id="rId14"/>
              </a:rPr>
              <a:t>XII. Admin processes</a:t>
            </a:r>
            <a:endParaRPr lang="en-US" sz="1800" noProof="0" dirty="0"/>
          </a:p>
          <a:p>
            <a:r>
              <a:rPr lang="en-US" sz="1800" b="0" noProof="0" dirty="0"/>
              <a:t>Run admin/management tasks as one-off processes</a:t>
            </a:r>
          </a:p>
          <a:p>
            <a:endParaRPr lang="en-US" noProof="0" dirty="0"/>
          </a:p>
        </p:txBody>
      </p:sp>
      <p:sp>
        <p:nvSpPr>
          <p:cNvPr id="7" name="Rectangle 6">
            <a:extLst>
              <a:ext uri="{FF2B5EF4-FFF2-40B4-BE49-F238E27FC236}">
                <a16:creationId xmlns:a16="http://schemas.microsoft.com/office/drawing/2014/main" id="{DEC2DC2B-9E27-4892-99F3-47CD1D930B99}"/>
              </a:ext>
            </a:extLst>
          </p:cNvPr>
          <p:cNvSpPr/>
          <p:nvPr/>
        </p:nvSpPr>
        <p:spPr>
          <a:xfrm>
            <a:off x="10141586" y="5285122"/>
            <a:ext cx="1524969" cy="374846"/>
          </a:xfrm>
          <a:prstGeom prst="rect">
            <a:avLst/>
          </a:prstGeom>
        </p:spPr>
        <p:txBody>
          <a:bodyPr wrap="none">
            <a:spAutoFit/>
          </a:bodyPr>
          <a:lstStyle/>
          <a:p>
            <a:r>
              <a:rPr lang="en-US" i="1"/>
              <a:t>[12factor.net]</a:t>
            </a:r>
          </a:p>
        </p:txBody>
      </p:sp>
    </p:spTree>
    <p:extLst>
      <p:ext uri="{BB962C8B-B14F-4D97-AF65-F5344CB8AC3E}">
        <p14:creationId xmlns:p14="http://schemas.microsoft.com/office/powerpoint/2010/main" val="317778443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74298" y="342289"/>
            <a:ext cx="11887878" cy="917575"/>
          </a:xfrm>
        </p:spPr>
        <p:txBody>
          <a:bodyPr/>
          <a:lstStyle/>
          <a:p>
            <a:r>
              <a:rPr lang="en-US" noProof="0"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33882" y="1616045"/>
            <a:ext cx="4897749" cy="1965298"/>
          </a:xfrm>
        </p:spPr>
        <p:txBody>
          <a:bodyPr/>
          <a:lstStyle/>
          <a:p>
            <a:r>
              <a:rPr lang="en-US" sz="1632" noProof="0" dirty="0"/>
              <a:t>PROVIDE USERS AROUND THE WORLD WITH FAST ACCESS TO DATA</a:t>
            </a:r>
          </a:p>
          <a:p>
            <a:endParaRPr lang="en-US" noProof="0" dirty="0"/>
          </a:p>
          <a:p>
            <a:r>
              <a:rPr lang="en-US" sz="1632" b="0" noProof="0" dirty="0">
                <a:solidFill>
                  <a:schemeClr val="tx1"/>
                </a:solidFill>
                <a:latin typeface="Segoe UI Semilight" charset="0"/>
                <a:ea typeface="Segoe UI Semilight" charset="0"/>
                <a:cs typeface="Segoe UI Semilight" charset="0"/>
              </a:rPr>
              <a:t>Serve &lt;10 </a:t>
            </a:r>
            <a:r>
              <a:rPr lang="en-US" sz="1632" b="0" noProof="0" dirty="0" err="1">
                <a:solidFill>
                  <a:schemeClr val="tx1"/>
                </a:solidFill>
                <a:latin typeface="Segoe UI Semilight" charset="0"/>
                <a:ea typeface="Segoe UI Semilight" charset="0"/>
                <a:cs typeface="Segoe UI Semilight" charset="0"/>
              </a:rPr>
              <a:t>ms</a:t>
            </a:r>
            <a:r>
              <a:rPr lang="en-US" sz="1632" b="0" noProof="0" dirty="0">
                <a:solidFill>
                  <a:schemeClr val="tx1"/>
                </a:solidFill>
                <a:latin typeface="Segoe UI Semilight" charset="0"/>
                <a:ea typeface="Segoe UI Semilight" charset="0"/>
                <a:cs typeface="Segoe UI Semilight" charset="0"/>
              </a:rPr>
              <a:t> read and &lt;15 </a:t>
            </a:r>
            <a:r>
              <a:rPr lang="en-US" sz="1632" b="0" noProof="0" dirty="0" err="1">
                <a:solidFill>
                  <a:schemeClr val="tx1"/>
                </a:solidFill>
                <a:latin typeface="Segoe UI Semilight" charset="0"/>
                <a:ea typeface="Segoe UI Semilight" charset="0"/>
                <a:cs typeface="Segoe UI Semilight" charset="0"/>
              </a:rPr>
              <a:t>ms</a:t>
            </a:r>
            <a:r>
              <a:rPr lang="en-US" sz="1632" b="0" noProof="0" dirty="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7000078" y="2154103"/>
            <a:ext cx="3449288" cy="3178524"/>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73"/>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spTree>
    <p:extLst>
      <p:ext uri="{BB962C8B-B14F-4D97-AF65-F5344CB8AC3E}">
        <p14:creationId xmlns:p14="http://schemas.microsoft.com/office/powerpoint/2010/main" val="357659042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noProof="0" dirty="0"/>
              <a:t>Azure SQL Database – Everything built-in</a:t>
            </a:r>
          </a:p>
        </p:txBody>
      </p:sp>
      <p:sp>
        <p:nvSpPr>
          <p:cNvPr id="58" name="Rectangle 57">
            <a:extLst>
              <a:ext uri="{FF2B5EF4-FFF2-40B4-BE49-F238E27FC236}">
                <a16:creationId xmlns:a16="http://schemas.microsoft.com/office/drawing/2014/main" id="{38F94C6C-E1DE-4341-815B-B5332F01FB4A}"/>
              </a:ext>
            </a:extLst>
          </p:cNvPr>
          <p:cNvSpPr>
            <a:spLocks/>
          </p:cNvSpPr>
          <p:nvPr/>
        </p:nvSpPr>
        <p:spPr bwMode="auto">
          <a:xfrm>
            <a:off x="2513288" y="2301451"/>
            <a:ext cx="2456137"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Scales</a:t>
            </a:r>
            <a:br>
              <a:rPr lang="en-US" sz="2040" b="1">
                <a:solidFill>
                  <a:schemeClr val="tx2"/>
                </a:solidFill>
                <a:latin typeface="Segoe UI Semibold" charset="0"/>
                <a:ea typeface="Segoe UI Semibold" charset="0"/>
                <a:cs typeface="Segoe UI Semibold" charset="0"/>
              </a:rPr>
            </a:br>
            <a:r>
              <a:rPr lang="en-US" sz="2040" b="1">
                <a:solidFill>
                  <a:schemeClr val="tx2"/>
                </a:solidFill>
                <a:latin typeface="Segoe UI Semibold" charset="0"/>
                <a:ea typeface="Segoe UI Semibold" charset="0"/>
                <a:cs typeface="Segoe UI Semibold" charset="0"/>
              </a:rPr>
              <a:t>on the fly</a:t>
            </a:r>
          </a:p>
        </p:txBody>
      </p:sp>
      <p:sp>
        <p:nvSpPr>
          <p:cNvPr id="64" name="Rectangle 63">
            <a:extLst>
              <a:ext uri="{FF2B5EF4-FFF2-40B4-BE49-F238E27FC236}">
                <a16:creationId xmlns:a16="http://schemas.microsoft.com/office/drawing/2014/main" id="{879A8AB1-B549-4520-B46C-9FBE43D973D0}"/>
              </a:ext>
            </a:extLst>
          </p:cNvPr>
          <p:cNvSpPr>
            <a:spLocks noChangeAspect="1"/>
          </p:cNvSpPr>
          <p:nvPr/>
        </p:nvSpPr>
        <p:spPr bwMode="auto">
          <a:xfrm>
            <a:off x="27525"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Intelligent performance</a:t>
            </a:r>
          </a:p>
        </p:txBody>
      </p:sp>
      <p:sp>
        <p:nvSpPr>
          <p:cNvPr id="65" name="Rectangle 64">
            <a:extLst>
              <a:ext uri="{FF2B5EF4-FFF2-40B4-BE49-F238E27FC236}">
                <a16:creationId xmlns:a16="http://schemas.microsoft.com/office/drawing/2014/main" id="{F579712D-ED19-4F3C-A96D-ABD76444B295}"/>
              </a:ext>
            </a:extLst>
          </p:cNvPr>
          <p:cNvSpPr>
            <a:spLocks noChangeAspect="1"/>
          </p:cNvSpPr>
          <p:nvPr/>
        </p:nvSpPr>
        <p:spPr bwMode="auto">
          <a:xfrm>
            <a:off x="7483303"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Works in your environment</a:t>
            </a:r>
          </a:p>
        </p:txBody>
      </p:sp>
      <p:sp>
        <p:nvSpPr>
          <p:cNvPr id="66" name="Rectangle 65">
            <a:extLst>
              <a:ext uri="{FF2B5EF4-FFF2-40B4-BE49-F238E27FC236}">
                <a16:creationId xmlns:a16="http://schemas.microsoft.com/office/drawing/2014/main" id="{7EE10594-9B96-4AD1-BB16-255B9B229937}"/>
              </a:ext>
            </a:extLst>
          </p:cNvPr>
          <p:cNvSpPr>
            <a:spLocks noChangeAspect="1"/>
          </p:cNvSpPr>
          <p:nvPr/>
        </p:nvSpPr>
        <p:spPr bwMode="auto">
          <a:xfrm>
            <a:off x="9971230"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Advanced threat p</a:t>
            </a:r>
            <a:r>
              <a:rPr lang="en-US" sz="2040" b="1" err="1">
                <a:solidFill>
                  <a:schemeClr val="tx2"/>
                </a:solidFill>
                <a:latin typeface="Segoe UI Semibold" charset="0"/>
                <a:ea typeface="Segoe UI Semibold" charset="0"/>
                <a:cs typeface="Segoe UI Semibold" charset="0"/>
              </a:rPr>
              <a:t>rotection</a:t>
            </a:r>
            <a:endParaRPr lang="en-US" sz="2040" b="1">
              <a:solidFill>
                <a:schemeClr val="tx2"/>
              </a:solidFill>
              <a:latin typeface="Segoe UI Semibold" charset="0"/>
              <a:ea typeface="Segoe UI Semibold" charset="0"/>
              <a:cs typeface="Segoe UI Semibold" charset="0"/>
            </a:endParaRPr>
          </a:p>
        </p:txBody>
      </p:sp>
      <p:sp>
        <p:nvSpPr>
          <p:cNvPr id="67" name="Rectangle 66">
            <a:extLst>
              <a:ext uri="{FF2B5EF4-FFF2-40B4-BE49-F238E27FC236}">
                <a16:creationId xmlns:a16="http://schemas.microsoft.com/office/drawing/2014/main" id="{4F61690E-63DD-4CB1-B11B-7BC72EA99944}"/>
              </a:ext>
            </a:extLst>
          </p:cNvPr>
          <p:cNvSpPr>
            <a:spLocks noChangeAspect="1"/>
          </p:cNvSpPr>
          <p:nvPr/>
        </p:nvSpPr>
        <p:spPr bwMode="auto">
          <a:xfrm>
            <a:off x="4998540" y="2302194"/>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Business continuity</a:t>
            </a:r>
          </a:p>
        </p:txBody>
      </p:sp>
      <p:grpSp>
        <p:nvGrpSpPr>
          <p:cNvPr id="3" name="Group 2">
            <a:extLst>
              <a:ext uri="{FF2B5EF4-FFF2-40B4-BE49-F238E27FC236}">
                <a16:creationId xmlns:a16="http://schemas.microsoft.com/office/drawing/2014/main" id="{21533B4A-9650-2D42-936F-28B1EB69B7CC}"/>
              </a:ext>
            </a:extLst>
          </p:cNvPr>
          <p:cNvGrpSpPr/>
          <p:nvPr/>
        </p:nvGrpSpPr>
        <p:grpSpPr>
          <a:xfrm>
            <a:off x="2491362" y="2301451"/>
            <a:ext cx="7458174" cy="3506123"/>
            <a:chOff x="2441869" y="2256530"/>
            <a:chExt cx="7312599" cy="2743200"/>
          </a:xfrm>
        </p:grpSpPr>
        <p:cxnSp>
          <p:nvCxnSpPr>
            <p:cNvPr id="96" name="Straight Connector 95">
              <a:extLst>
                <a:ext uri="{FF2B5EF4-FFF2-40B4-BE49-F238E27FC236}">
                  <a16:creationId xmlns:a16="http://schemas.microsoft.com/office/drawing/2014/main" id="{F26CFDC4-8FD0-4048-998F-D9111B7109C3}"/>
                </a:ext>
              </a:extLst>
            </p:cNvPr>
            <p:cNvCxnSpPr/>
            <p:nvPr/>
          </p:nvCxnSpPr>
          <p:spPr>
            <a:xfrm>
              <a:off x="2441869"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11D766-C814-4188-90E8-B28BA6193759}"/>
                </a:ext>
              </a:extLst>
            </p:cNvPr>
            <p:cNvCxnSpPr/>
            <p:nvPr/>
          </p:nvCxnSpPr>
          <p:spPr>
            <a:xfrm>
              <a:off x="4879402"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3C696B-FA27-42EC-961A-DF49010ED521}"/>
                </a:ext>
              </a:extLst>
            </p:cNvPr>
            <p:cNvCxnSpPr/>
            <p:nvPr/>
          </p:nvCxnSpPr>
          <p:spPr>
            <a:xfrm>
              <a:off x="7316935"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95E8EEC-FB74-4FE2-832C-C5917AE10698}"/>
                </a:ext>
              </a:extLst>
            </p:cNvPr>
            <p:cNvCxnSpPr/>
            <p:nvPr/>
          </p:nvCxnSpPr>
          <p:spPr>
            <a:xfrm>
              <a:off x="9754468"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B9F39430-81CA-465A-88A5-E88061265419}"/>
              </a:ext>
            </a:extLst>
          </p:cNvPr>
          <p:cNvSpPr txBox="1"/>
          <p:nvPr/>
        </p:nvSpPr>
        <p:spPr>
          <a:xfrm>
            <a:off x="882" y="4704654"/>
            <a:ext cx="236751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Realize automatic performance improvements from continuous assessment and innovation</a:t>
            </a:r>
          </a:p>
        </p:txBody>
      </p:sp>
      <p:sp>
        <p:nvSpPr>
          <p:cNvPr id="101" name="TextBox 100">
            <a:extLst>
              <a:ext uri="{FF2B5EF4-FFF2-40B4-BE49-F238E27FC236}">
                <a16:creationId xmlns:a16="http://schemas.microsoft.com/office/drawing/2014/main" id="{71E20433-247C-4B39-952D-061A0A78E35D}"/>
              </a:ext>
            </a:extLst>
          </p:cNvPr>
          <p:cNvSpPr txBox="1"/>
          <p:nvPr/>
        </p:nvSpPr>
        <p:spPr>
          <a:xfrm>
            <a:off x="2602713"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Change service tiers, performance levels, </a:t>
            </a:r>
            <a:br>
              <a:rPr lang="en-US" sz="1224">
                <a:solidFill>
                  <a:schemeClr val="tx2"/>
                </a:solidFill>
                <a:latin typeface="Segoe UI"/>
              </a:rPr>
            </a:br>
            <a:r>
              <a:rPr lang="en-US" sz="1224">
                <a:solidFill>
                  <a:schemeClr val="tx2"/>
                </a:solidFill>
                <a:latin typeface="Segoe UI"/>
              </a:rPr>
              <a:t>and storage dynamically without downtime </a:t>
            </a:r>
          </a:p>
        </p:txBody>
      </p:sp>
      <p:sp>
        <p:nvSpPr>
          <p:cNvPr id="102" name="TextBox 101">
            <a:extLst>
              <a:ext uri="{FF2B5EF4-FFF2-40B4-BE49-F238E27FC236}">
                <a16:creationId xmlns:a16="http://schemas.microsoft.com/office/drawing/2014/main" id="{CC9E1E9B-628A-42B4-A87E-32D9E5FD40B8}"/>
              </a:ext>
            </a:extLst>
          </p:cNvPr>
          <p:cNvSpPr txBox="1"/>
          <p:nvPr/>
        </p:nvSpPr>
        <p:spPr>
          <a:xfrm>
            <a:off x="508762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Easily manage and </a:t>
            </a:r>
            <a:br>
              <a:rPr lang="en-US" sz="1224">
                <a:solidFill>
                  <a:schemeClr val="tx2"/>
                </a:solidFill>
                <a:latin typeface="Segoe UI"/>
              </a:rPr>
            </a:br>
            <a:r>
              <a:rPr lang="en-US" sz="1224">
                <a:solidFill>
                  <a:schemeClr val="tx2"/>
                </a:solidFill>
                <a:latin typeface="Segoe UI"/>
              </a:rPr>
              <a:t>monitor business critical functions for reliable operations</a:t>
            </a:r>
          </a:p>
        </p:txBody>
      </p:sp>
      <p:sp>
        <p:nvSpPr>
          <p:cNvPr id="103" name="TextBox 102">
            <a:extLst>
              <a:ext uri="{FF2B5EF4-FFF2-40B4-BE49-F238E27FC236}">
                <a16:creationId xmlns:a16="http://schemas.microsoft.com/office/drawing/2014/main" id="{F72C15AA-D0D9-47F7-B37D-832CC1E3EEF5}"/>
              </a:ext>
            </a:extLst>
          </p:cNvPr>
          <p:cNvSpPr txBox="1"/>
          <p:nvPr/>
        </p:nvSpPr>
        <p:spPr>
          <a:xfrm>
            <a:off x="7572388"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Develop your app </a:t>
            </a:r>
            <a:br>
              <a:rPr lang="en-US" sz="1224">
                <a:solidFill>
                  <a:schemeClr val="tx2"/>
                </a:solidFill>
                <a:latin typeface="Segoe UI"/>
              </a:rPr>
            </a:br>
            <a:r>
              <a:rPr lang="en-US" sz="1224">
                <a:solidFill>
                  <a:schemeClr val="tx2"/>
                </a:solidFill>
                <a:latin typeface="Segoe UI"/>
              </a:rPr>
              <a:t>and connect to SQL Database with the tools and platforms you prefer</a:t>
            </a:r>
          </a:p>
        </p:txBody>
      </p:sp>
      <p:sp>
        <p:nvSpPr>
          <p:cNvPr id="104" name="TextBox 103">
            <a:extLst>
              <a:ext uri="{FF2B5EF4-FFF2-40B4-BE49-F238E27FC236}">
                <a16:creationId xmlns:a16="http://schemas.microsoft.com/office/drawing/2014/main" id="{37C7F825-F366-40B6-B1FA-5EE0CBA3A129}"/>
              </a:ext>
            </a:extLst>
          </p:cNvPr>
          <p:cNvSpPr txBox="1"/>
          <p:nvPr/>
        </p:nvSpPr>
        <p:spPr>
          <a:xfrm>
            <a:off x="1006031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Build security-enhanced apps with built-in protection and industry-leading compliance </a:t>
            </a:r>
          </a:p>
        </p:txBody>
      </p:sp>
      <p:grpSp>
        <p:nvGrpSpPr>
          <p:cNvPr id="45" name="Group 44">
            <a:extLst>
              <a:ext uri="{FF2B5EF4-FFF2-40B4-BE49-F238E27FC236}">
                <a16:creationId xmlns:a16="http://schemas.microsoft.com/office/drawing/2014/main" id="{2A29A57C-44BA-4CFE-92EA-9E647783CED8}"/>
              </a:ext>
            </a:extLst>
          </p:cNvPr>
          <p:cNvGrpSpPr/>
          <p:nvPr/>
        </p:nvGrpSpPr>
        <p:grpSpPr>
          <a:xfrm>
            <a:off x="1006706" y="3625866"/>
            <a:ext cx="497095" cy="678942"/>
            <a:chOff x="6692899" y="2905127"/>
            <a:chExt cx="2097088" cy="3089276"/>
          </a:xfrm>
        </p:grpSpPr>
        <p:sp>
          <p:nvSpPr>
            <p:cNvPr id="46" name="Freeform 7">
              <a:extLst>
                <a:ext uri="{FF2B5EF4-FFF2-40B4-BE49-F238E27FC236}">
                  <a16:creationId xmlns:a16="http://schemas.microsoft.com/office/drawing/2014/main" id="{FCC71DC4-C54E-4951-A8CD-162C0D49AB83}"/>
                </a:ext>
              </a:extLst>
            </p:cNvPr>
            <p:cNvSpPr>
              <a:spLocks/>
            </p:cNvSpPr>
            <p:nvPr/>
          </p:nvSpPr>
          <p:spPr bwMode="auto">
            <a:xfrm>
              <a:off x="6692899" y="2905127"/>
              <a:ext cx="2097088" cy="2198689"/>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7" name="Line 8">
              <a:extLst>
                <a:ext uri="{FF2B5EF4-FFF2-40B4-BE49-F238E27FC236}">
                  <a16:creationId xmlns:a16="http://schemas.microsoft.com/office/drawing/2014/main" id="{5F401D9A-2AB4-453E-86C3-EA21F0E07D77}"/>
                </a:ext>
              </a:extLst>
            </p:cNvPr>
            <p:cNvSpPr>
              <a:spLocks noChangeShapeType="1"/>
            </p:cNvSpPr>
            <p:nvPr/>
          </p:nvSpPr>
          <p:spPr bwMode="auto">
            <a:xfrm flipH="1" flipV="1">
              <a:off x="7392987" y="4100514"/>
              <a:ext cx="146050"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8" name="Line 9">
              <a:extLst>
                <a:ext uri="{FF2B5EF4-FFF2-40B4-BE49-F238E27FC236}">
                  <a16:creationId xmlns:a16="http://schemas.microsoft.com/office/drawing/2014/main" id="{8AF0AF3E-DEE8-454A-9F78-119F51509C6C}"/>
                </a:ext>
              </a:extLst>
            </p:cNvPr>
            <p:cNvSpPr>
              <a:spLocks noChangeShapeType="1"/>
            </p:cNvSpPr>
            <p:nvPr/>
          </p:nvSpPr>
          <p:spPr bwMode="auto">
            <a:xfrm flipV="1">
              <a:off x="7943849" y="4100514"/>
              <a:ext cx="147638"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9" name="Rectangle 11">
              <a:extLst>
                <a:ext uri="{FF2B5EF4-FFF2-40B4-BE49-F238E27FC236}">
                  <a16:creationId xmlns:a16="http://schemas.microsoft.com/office/drawing/2014/main" id="{A16F8ECC-266B-407A-A32B-CA7AA7C4B9DE}"/>
                </a:ext>
              </a:extLst>
            </p:cNvPr>
            <p:cNvSpPr>
              <a:spLocks noChangeArrowheads="1"/>
            </p:cNvSpPr>
            <p:nvPr/>
          </p:nvSpPr>
          <p:spPr bwMode="auto">
            <a:xfrm>
              <a:off x="7189785" y="5103815"/>
              <a:ext cx="1104900" cy="2921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0" name="Rectangle 12">
              <a:extLst>
                <a:ext uri="{FF2B5EF4-FFF2-40B4-BE49-F238E27FC236}">
                  <a16:creationId xmlns:a16="http://schemas.microsoft.com/office/drawing/2014/main" id="{D8F827AA-3E49-4AC2-ACDC-320F442834DB}"/>
                </a:ext>
              </a:extLst>
            </p:cNvPr>
            <p:cNvSpPr>
              <a:spLocks noChangeArrowheads="1"/>
            </p:cNvSpPr>
            <p:nvPr/>
          </p:nvSpPr>
          <p:spPr bwMode="auto">
            <a:xfrm>
              <a:off x="7291388" y="5395915"/>
              <a:ext cx="901699" cy="3048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1" name="Rectangle 13">
              <a:extLst>
                <a:ext uri="{FF2B5EF4-FFF2-40B4-BE49-F238E27FC236}">
                  <a16:creationId xmlns:a16="http://schemas.microsoft.com/office/drawing/2014/main" id="{67C403FB-B196-4A64-AF94-2AFD97544150}"/>
                </a:ext>
              </a:extLst>
            </p:cNvPr>
            <p:cNvSpPr>
              <a:spLocks noChangeArrowheads="1"/>
            </p:cNvSpPr>
            <p:nvPr/>
          </p:nvSpPr>
          <p:spPr bwMode="auto">
            <a:xfrm>
              <a:off x="7392988" y="5700715"/>
              <a:ext cx="698500" cy="29368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2" name="Freeform 10">
              <a:extLst>
                <a:ext uri="{FF2B5EF4-FFF2-40B4-BE49-F238E27FC236}">
                  <a16:creationId xmlns:a16="http://schemas.microsoft.com/office/drawing/2014/main" id="{C2945AC3-33DE-4805-8DF7-076D04AF74C2}"/>
                </a:ext>
              </a:extLst>
            </p:cNvPr>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grpSp>
      <p:sp>
        <p:nvSpPr>
          <p:cNvPr id="53" name="DeveloperTools_EC7A">
            <a:extLst>
              <a:ext uri="{FF2B5EF4-FFF2-40B4-BE49-F238E27FC236}">
                <a16:creationId xmlns:a16="http://schemas.microsoft.com/office/drawing/2014/main" id="{A5C94966-0A0B-4B74-B439-0AA9972BB561}"/>
              </a:ext>
            </a:extLst>
          </p:cNvPr>
          <p:cNvSpPr>
            <a:spLocks noChangeAspect="1" noEditPoints="1"/>
          </p:cNvSpPr>
          <p:nvPr/>
        </p:nvSpPr>
        <p:spPr bwMode="auto">
          <a:xfrm>
            <a:off x="8506683" y="3643355"/>
            <a:ext cx="408697" cy="64396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a:solidFill>
                <a:schemeClr val="tx2"/>
              </a:solidFill>
              <a:latin typeface="Segoe UI Semilight"/>
            </a:endParaRPr>
          </a:p>
        </p:txBody>
      </p:sp>
      <p:sp>
        <p:nvSpPr>
          <p:cNvPr id="56" name="Freeform: Shape 55">
            <a:extLst>
              <a:ext uri="{FF2B5EF4-FFF2-40B4-BE49-F238E27FC236}">
                <a16:creationId xmlns:a16="http://schemas.microsoft.com/office/drawing/2014/main" id="{AB9251F4-D7D7-441C-8AB4-22F2F529CF8B}"/>
              </a:ext>
            </a:extLst>
          </p:cNvPr>
          <p:cNvSpPr/>
          <p:nvPr/>
        </p:nvSpPr>
        <p:spPr bwMode="auto">
          <a:xfrm>
            <a:off x="10912123" y="3624819"/>
            <a:ext cx="573669" cy="681037"/>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chemeClr val="tx2"/>
              </a:solidFill>
              <a:latin typeface="Segoe UI"/>
            </a:endParaRPr>
          </a:p>
        </p:txBody>
      </p:sp>
      <p:grpSp>
        <p:nvGrpSpPr>
          <p:cNvPr id="4" name="Group 3">
            <a:extLst>
              <a:ext uri="{FF2B5EF4-FFF2-40B4-BE49-F238E27FC236}">
                <a16:creationId xmlns:a16="http://schemas.microsoft.com/office/drawing/2014/main" id="{DEB6962E-2D5B-449F-9A8C-C7E3F2DDB1A5}"/>
              </a:ext>
            </a:extLst>
          </p:cNvPr>
          <p:cNvGrpSpPr/>
          <p:nvPr/>
        </p:nvGrpSpPr>
        <p:grpSpPr>
          <a:xfrm>
            <a:off x="3260496" y="3660806"/>
            <a:ext cx="961720" cy="609062"/>
            <a:chOff x="3195991" y="3530183"/>
            <a:chExt cx="942948" cy="597174"/>
          </a:xfrm>
        </p:grpSpPr>
        <p:sp>
          <p:nvSpPr>
            <p:cNvPr id="70" name="Freeform 100">
              <a:extLst>
                <a:ext uri="{FF2B5EF4-FFF2-40B4-BE49-F238E27FC236}">
                  <a16:creationId xmlns:a16="http://schemas.microsoft.com/office/drawing/2014/main" id="{873614D1-1D7E-4DFF-8642-E88BB3BC6E4B}"/>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a:solidFill>
                  <a:schemeClr val="tx2"/>
                </a:solidFill>
                <a:latin typeface="Segoe UI 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D0DA8C4-BC4B-4F7B-9F46-119B9E725C95}"/>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2700" cap="flat">
              <a:solidFill>
                <a:schemeClr val="tx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chemeClr val="tx2"/>
                </a:solidFill>
                <a:latin typeface="Segoe UI"/>
              </a:endParaRPr>
            </a:p>
          </p:txBody>
        </p:sp>
      </p:grpSp>
      <p:grpSp>
        <p:nvGrpSpPr>
          <p:cNvPr id="59" name="Group 58">
            <a:extLst>
              <a:ext uri="{FF2B5EF4-FFF2-40B4-BE49-F238E27FC236}">
                <a16:creationId xmlns:a16="http://schemas.microsoft.com/office/drawing/2014/main" id="{3AD73D1B-BCAB-4715-A435-4D0F1167D551}"/>
              </a:ext>
            </a:extLst>
          </p:cNvPr>
          <p:cNvGrpSpPr/>
          <p:nvPr/>
        </p:nvGrpSpPr>
        <p:grpSpPr>
          <a:xfrm>
            <a:off x="5986247" y="3551867"/>
            <a:ext cx="521211" cy="826941"/>
            <a:chOff x="5010556" y="4754747"/>
            <a:chExt cx="509855" cy="808924"/>
          </a:xfrm>
          <a:noFill/>
        </p:grpSpPr>
        <p:sp>
          <p:nvSpPr>
            <p:cNvPr id="60" name="Freeform: Shape 59">
              <a:extLst>
                <a:ext uri="{FF2B5EF4-FFF2-40B4-BE49-F238E27FC236}">
                  <a16:creationId xmlns:a16="http://schemas.microsoft.com/office/drawing/2014/main" id="{B7667183-34DD-46A3-8329-7342D3D6DC2A}"/>
                </a:ext>
              </a:extLst>
            </p:cNvPr>
            <p:cNvSpPr/>
            <p:nvPr/>
          </p:nvSpPr>
          <p:spPr bwMode="auto">
            <a:xfrm>
              <a:off x="5010556" y="4863567"/>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1" name="Oval 60">
              <a:extLst>
                <a:ext uri="{FF2B5EF4-FFF2-40B4-BE49-F238E27FC236}">
                  <a16:creationId xmlns:a16="http://schemas.microsoft.com/office/drawing/2014/main" id="{04125E40-C099-46F1-83F4-EA4818F95E63}"/>
                </a:ext>
              </a:extLst>
            </p:cNvPr>
            <p:cNvSpPr/>
            <p:nvPr/>
          </p:nvSpPr>
          <p:spPr bwMode="auto">
            <a:xfrm>
              <a:off x="5010787" y="4754747"/>
              <a:ext cx="509393" cy="209041"/>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cs typeface="Segoe UI" pitchFamily="34" charset="0"/>
              </a:endParaRPr>
            </a:p>
          </p:txBody>
        </p:sp>
        <p:sp>
          <p:nvSpPr>
            <p:cNvPr id="62" name="Freeform: Shape 61">
              <a:extLst>
                <a:ext uri="{FF2B5EF4-FFF2-40B4-BE49-F238E27FC236}">
                  <a16:creationId xmlns:a16="http://schemas.microsoft.com/office/drawing/2014/main" id="{1E98BB0F-96FE-4BCA-9C8D-A5A38B765A0E}"/>
                </a:ext>
              </a:extLst>
            </p:cNvPr>
            <p:cNvSpPr/>
            <p:nvPr/>
          </p:nvSpPr>
          <p:spPr bwMode="auto">
            <a:xfrm>
              <a:off x="5010556" y="4984295"/>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BB8C7DC-E98A-44A7-B8E3-68E7BE953A54}"/>
                </a:ext>
              </a:extLst>
            </p:cNvPr>
            <p:cNvSpPr/>
            <p:nvPr/>
          </p:nvSpPr>
          <p:spPr bwMode="auto">
            <a:xfrm>
              <a:off x="5010556" y="5105023"/>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0A2EA5D9-885D-4FCF-8E16-0699A783EC02}"/>
                </a:ext>
              </a:extLst>
            </p:cNvPr>
            <p:cNvSpPr/>
            <p:nvPr/>
          </p:nvSpPr>
          <p:spPr bwMode="auto">
            <a:xfrm>
              <a:off x="5010556" y="5225750"/>
              <a:ext cx="509394" cy="337921"/>
            </a:xfrm>
            <a:custGeom>
              <a:avLst/>
              <a:gdLst>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183574 h 337921"/>
                <a:gd name="connsiteX7" fmla="*/ 509394 w 509394"/>
                <a:gd name="connsiteY7" fmla="*/ 237239 h 337921"/>
                <a:gd name="connsiteX8" fmla="*/ 254697 w 509394"/>
                <a:gd name="connsiteY8" fmla="*/ 337921 h 337921"/>
                <a:gd name="connsiteX9" fmla="*/ 155558 w 509394"/>
                <a:gd name="connsiteY9" fmla="*/ 330009 h 337921"/>
                <a:gd name="connsiteX10" fmla="*/ 0 w 509394"/>
                <a:gd name="connsiteY10" fmla="*/ 237239 h 337921"/>
                <a:gd name="connsiteX11" fmla="*/ 0 w 509394"/>
                <a:gd name="connsiteY11" fmla="*/ 183574 h 337921"/>
                <a:gd name="connsiteX12" fmla="*/ 0 w 509394"/>
                <a:gd name="connsiteY12" fmla="*/ 155511 h 337921"/>
                <a:gd name="connsiteX13" fmla="*/ 0 w 509394"/>
                <a:gd name="connsiteY13" fmla="*/ 149973 h 337921"/>
                <a:gd name="connsiteX14" fmla="*/ 0 w 509394"/>
                <a:gd name="connsiteY14" fmla="*/ 101846 h 337921"/>
                <a:gd name="connsiteX15" fmla="*/ 0 w 509394"/>
                <a:gd name="connsiteY15" fmla="*/ 81729 h 337921"/>
                <a:gd name="connsiteX16" fmla="*/ 0 w 509394"/>
                <a:gd name="connsiteY16" fmla="*/ 68245 h 337921"/>
                <a:gd name="connsiteX17" fmla="*/ 0 w 509394"/>
                <a:gd name="connsiteY17" fmla="*/ 1 h 337921"/>
                <a:gd name="connsiteX18" fmla="*/ 11451 w 509394"/>
                <a:gd name="connsiteY18" fmla="*/ 29940 h 337921"/>
                <a:gd name="connsiteX19" fmla="*/ 155558 w 509394"/>
                <a:gd name="connsiteY19" fmla="*/ 92770 h 337921"/>
                <a:gd name="connsiteX20" fmla="*/ 254697 w 509394"/>
                <a:gd name="connsiteY20" fmla="*/ 100682 h 337921"/>
                <a:gd name="connsiteX21" fmla="*/ 509394 w 509394"/>
                <a:gd name="connsiteY21"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237239 h 337921"/>
                <a:gd name="connsiteX7" fmla="*/ 254697 w 509394"/>
                <a:gd name="connsiteY7" fmla="*/ 337921 h 337921"/>
                <a:gd name="connsiteX8" fmla="*/ 155558 w 509394"/>
                <a:gd name="connsiteY8" fmla="*/ 330009 h 337921"/>
                <a:gd name="connsiteX9" fmla="*/ 0 w 509394"/>
                <a:gd name="connsiteY9" fmla="*/ 237239 h 337921"/>
                <a:gd name="connsiteX10" fmla="*/ 0 w 509394"/>
                <a:gd name="connsiteY10" fmla="*/ 183574 h 337921"/>
                <a:gd name="connsiteX11" fmla="*/ 0 w 509394"/>
                <a:gd name="connsiteY11" fmla="*/ 155511 h 337921"/>
                <a:gd name="connsiteX12" fmla="*/ 0 w 509394"/>
                <a:gd name="connsiteY12" fmla="*/ 149973 h 337921"/>
                <a:gd name="connsiteX13" fmla="*/ 0 w 509394"/>
                <a:gd name="connsiteY13" fmla="*/ 101846 h 337921"/>
                <a:gd name="connsiteX14" fmla="*/ 0 w 509394"/>
                <a:gd name="connsiteY14" fmla="*/ 81729 h 337921"/>
                <a:gd name="connsiteX15" fmla="*/ 0 w 509394"/>
                <a:gd name="connsiteY15" fmla="*/ 68245 h 337921"/>
                <a:gd name="connsiteX16" fmla="*/ 0 w 509394"/>
                <a:gd name="connsiteY16" fmla="*/ 1 h 337921"/>
                <a:gd name="connsiteX17" fmla="*/ 11451 w 509394"/>
                <a:gd name="connsiteY17" fmla="*/ 29940 h 337921"/>
                <a:gd name="connsiteX18" fmla="*/ 155558 w 509394"/>
                <a:gd name="connsiteY18" fmla="*/ 92770 h 337921"/>
                <a:gd name="connsiteX19" fmla="*/ 254697 w 509394"/>
                <a:gd name="connsiteY19" fmla="*/ 100682 h 337921"/>
                <a:gd name="connsiteX20" fmla="*/ 509394 w 509394"/>
                <a:gd name="connsiteY20"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237239 h 337921"/>
                <a:gd name="connsiteX6" fmla="*/ 254697 w 509394"/>
                <a:gd name="connsiteY6" fmla="*/ 337921 h 337921"/>
                <a:gd name="connsiteX7" fmla="*/ 155558 w 509394"/>
                <a:gd name="connsiteY7" fmla="*/ 330009 h 337921"/>
                <a:gd name="connsiteX8" fmla="*/ 0 w 509394"/>
                <a:gd name="connsiteY8" fmla="*/ 237239 h 337921"/>
                <a:gd name="connsiteX9" fmla="*/ 0 w 509394"/>
                <a:gd name="connsiteY9" fmla="*/ 183574 h 337921"/>
                <a:gd name="connsiteX10" fmla="*/ 0 w 509394"/>
                <a:gd name="connsiteY10" fmla="*/ 155511 h 337921"/>
                <a:gd name="connsiteX11" fmla="*/ 0 w 509394"/>
                <a:gd name="connsiteY11" fmla="*/ 149973 h 337921"/>
                <a:gd name="connsiteX12" fmla="*/ 0 w 509394"/>
                <a:gd name="connsiteY12" fmla="*/ 101846 h 337921"/>
                <a:gd name="connsiteX13" fmla="*/ 0 w 509394"/>
                <a:gd name="connsiteY13" fmla="*/ 81729 h 337921"/>
                <a:gd name="connsiteX14" fmla="*/ 0 w 509394"/>
                <a:gd name="connsiteY14" fmla="*/ 68245 h 337921"/>
                <a:gd name="connsiteX15" fmla="*/ 0 w 509394"/>
                <a:gd name="connsiteY15" fmla="*/ 1 h 337921"/>
                <a:gd name="connsiteX16" fmla="*/ 11451 w 509394"/>
                <a:gd name="connsiteY16" fmla="*/ 29940 h 337921"/>
                <a:gd name="connsiteX17" fmla="*/ 155558 w 509394"/>
                <a:gd name="connsiteY17" fmla="*/ 92770 h 337921"/>
                <a:gd name="connsiteX18" fmla="*/ 254697 w 509394"/>
                <a:gd name="connsiteY18" fmla="*/ 100682 h 337921"/>
                <a:gd name="connsiteX19" fmla="*/ 509394 w 509394"/>
                <a:gd name="connsiteY19"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237239 h 337921"/>
                <a:gd name="connsiteX5" fmla="*/ 254697 w 509394"/>
                <a:gd name="connsiteY5" fmla="*/ 337921 h 337921"/>
                <a:gd name="connsiteX6" fmla="*/ 155558 w 509394"/>
                <a:gd name="connsiteY6" fmla="*/ 330009 h 337921"/>
                <a:gd name="connsiteX7" fmla="*/ 0 w 509394"/>
                <a:gd name="connsiteY7" fmla="*/ 237239 h 337921"/>
                <a:gd name="connsiteX8" fmla="*/ 0 w 509394"/>
                <a:gd name="connsiteY8" fmla="*/ 183574 h 337921"/>
                <a:gd name="connsiteX9" fmla="*/ 0 w 509394"/>
                <a:gd name="connsiteY9" fmla="*/ 155511 h 337921"/>
                <a:gd name="connsiteX10" fmla="*/ 0 w 509394"/>
                <a:gd name="connsiteY10" fmla="*/ 149973 h 337921"/>
                <a:gd name="connsiteX11" fmla="*/ 0 w 509394"/>
                <a:gd name="connsiteY11" fmla="*/ 101846 h 337921"/>
                <a:gd name="connsiteX12" fmla="*/ 0 w 509394"/>
                <a:gd name="connsiteY12" fmla="*/ 81729 h 337921"/>
                <a:gd name="connsiteX13" fmla="*/ 0 w 509394"/>
                <a:gd name="connsiteY13" fmla="*/ 68245 h 337921"/>
                <a:gd name="connsiteX14" fmla="*/ 0 w 509394"/>
                <a:gd name="connsiteY14" fmla="*/ 1 h 337921"/>
                <a:gd name="connsiteX15" fmla="*/ 11451 w 509394"/>
                <a:gd name="connsiteY15" fmla="*/ 29940 h 337921"/>
                <a:gd name="connsiteX16" fmla="*/ 155558 w 509394"/>
                <a:gd name="connsiteY16" fmla="*/ 92770 h 337921"/>
                <a:gd name="connsiteX17" fmla="*/ 254697 w 509394"/>
                <a:gd name="connsiteY17" fmla="*/ 100682 h 337921"/>
                <a:gd name="connsiteX18" fmla="*/ 509394 w 509394"/>
                <a:gd name="connsiteY18"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237239 h 337921"/>
                <a:gd name="connsiteX4" fmla="*/ 254697 w 509394"/>
                <a:gd name="connsiteY4" fmla="*/ 337921 h 337921"/>
                <a:gd name="connsiteX5" fmla="*/ 155558 w 509394"/>
                <a:gd name="connsiteY5" fmla="*/ 330009 h 337921"/>
                <a:gd name="connsiteX6" fmla="*/ 0 w 509394"/>
                <a:gd name="connsiteY6" fmla="*/ 237239 h 337921"/>
                <a:gd name="connsiteX7" fmla="*/ 0 w 509394"/>
                <a:gd name="connsiteY7" fmla="*/ 183574 h 337921"/>
                <a:gd name="connsiteX8" fmla="*/ 0 w 509394"/>
                <a:gd name="connsiteY8" fmla="*/ 155511 h 337921"/>
                <a:gd name="connsiteX9" fmla="*/ 0 w 509394"/>
                <a:gd name="connsiteY9" fmla="*/ 149973 h 337921"/>
                <a:gd name="connsiteX10" fmla="*/ 0 w 509394"/>
                <a:gd name="connsiteY10" fmla="*/ 101846 h 337921"/>
                <a:gd name="connsiteX11" fmla="*/ 0 w 509394"/>
                <a:gd name="connsiteY11" fmla="*/ 81729 h 337921"/>
                <a:gd name="connsiteX12" fmla="*/ 0 w 509394"/>
                <a:gd name="connsiteY12" fmla="*/ 68245 h 337921"/>
                <a:gd name="connsiteX13" fmla="*/ 0 w 509394"/>
                <a:gd name="connsiteY13" fmla="*/ 1 h 337921"/>
                <a:gd name="connsiteX14" fmla="*/ 11451 w 509394"/>
                <a:gd name="connsiteY14" fmla="*/ 29940 h 337921"/>
                <a:gd name="connsiteX15" fmla="*/ 155558 w 509394"/>
                <a:gd name="connsiteY15" fmla="*/ 92770 h 337921"/>
                <a:gd name="connsiteX16" fmla="*/ 254697 w 509394"/>
                <a:gd name="connsiteY16" fmla="*/ 100682 h 337921"/>
                <a:gd name="connsiteX17" fmla="*/ 509394 w 509394"/>
                <a:gd name="connsiteY17" fmla="*/ 0 h 337921"/>
                <a:gd name="connsiteX0" fmla="*/ 509394 w 509394"/>
                <a:gd name="connsiteY0" fmla="*/ 0 h 337921"/>
                <a:gd name="connsiteX1" fmla="*/ 509394 w 509394"/>
                <a:gd name="connsiteY1" fmla="*/ 68244 h 337921"/>
                <a:gd name="connsiteX2" fmla="*/ 509394 w 509394"/>
                <a:gd name="connsiteY2" fmla="*/ 237239 h 337921"/>
                <a:gd name="connsiteX3" fmla="*/ 254697 w 509394"/>
                <a:gd name="connsiteY3" fmla="*/ 337921 h 337921"/>
                <a:gd name="connsiteX4" fmla="*/ 155558 w 509394"/>
                <a:gd name="connsiteY4" fmla="*/ 330009 h 337921"/>
                <a:gd name="connsiteX5" fmla="*/ 0 w 509394"/>
                <a:gd name="connsiteY5" fmla="*/ 237239 h 337921"/>
                <a:gd name="connsiteX6" fmla="*/ 0 w 509394"/>
                <a:gd name="connsiteY6" fmla="*/ 183574 h 337921"/>
                <a:gd name="connsiteX7" fmla="*/ 0 w 509394"/>
                <a:gd name="connsiteY7" fmla="*/ 155511 h 337921"/>
                <a:gd name="connsiteX8" fmla="*/ 0 w 509394"/>
                <a:gd name="connsiteY8" fmla="*/ 149973 h 337921"/>
                <a:gd name="connsiteX9" fmla="*/ 0 w 509394"/>
                <a:gd name="connsiteY9" fmla="*/ 101846 h 337921"/>
                <a:gd name="connsiteX10" fmla="*/ 0 w 509394"/>
                <a:gd name="connsiteY10" fmla="*/ 81729 h 337921"/>
                <a:gd name="connsiteX11" fmla="*/ 0 w 509394"/>
                <a:gd name="connsiteY11" fmla="*/ 68245 h 337921"/>
                <a:gd name="connsiteX12" fmla="*/ 0 w 509394"/>
                <a:gd name="connsiteY12" fmla="*/ 1 h 337921"/>
                <a:gd name="connsiteX13" fmla="*/ 11451 w 509394"/>
                <a:gd name="connsiteY13" fmla="*/ 29940 h 337921"/>
                <a:gd name="connsiteX14" fmla="*/ 155558 w 509394"/>
                <a:gd name="connsiteY14" fmla="*/ 92770 h 337921"/>
                <a:gd name="connsiteX15" fmla="*/ 254697 w 509394"/>
                <a:gd name="connsiteY15" fmla="*/ 100682 h 337921"/>
                <a:gd name="connsiteX16" fmla="*/ 509394 w 509394"/>
                <a:gd name="connsiteY16"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68245 h 337921"/>
                <a:gd name="connsiteX11" fmla="*/ 0 w 509394"/>
                <a:gd name="connsiteY11" fmla="*/ 1 h 337921"/>
                <a:gd name="connsiteX12" fmla="*/ 11451 w 509394"/>
                <a:gd name="connsiteY12" fmla="*/ 29940 h 337921"/>
                <a:gd name="connsiteX13" fmla="*/ 155558 w 509394"/>
                <a:gd name="connsiteY13" fmla="*/ 92770 h 337921"/>
                <a:gd name="connsiteX14" fmla="*/ 254697 w 509394"/>
                <a:gd name="connsiteY14" fmla="*/ 100682 h 337921"/>
                <a:gd name="connsiteX15" fmla="*/ 509394 w 509394"/>
                <a:gd name="connsiteY15"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1 h 337921"/>
                <a:gd name="connsiteX11" fmla="*/ 11451 w 509394"/>
                <a:gd name="connsiteY11" fmla="*/ 29940 h 337921"/>
                <a:gd name="connsiteX12" fmla="*/ 155558 w 509394"/>
                <a:gd name="connsiteY12" fmla="*/ 92770 h 337921"/>
                <a:gd name="connsiteX13" fmla="*/ 254697 w 509394"/>
                <a:gd name="connsiteY13" fmla="*/ 100682 h 337921"/>
                <a:gd name="connsiteX14" fmla="*/ 509394 w 509394"/>
                <a:gd name="connsiteY14"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1 h 337921"/>
                <a:gd name="connsiteX10" fmla="*/ 11451 w 509394"/>
                <a:gd name="connsiteY10" fmla="*/ 29940 h 337921"/>
                <a:gd name="connsiteX11" fmla="*/ 155558 w 509394"/>
                <a:gd name="connsiteY11" fmla="*/ 92770 h 337921"/>
                <a:gd name="connsiteX12" fmla="*/ 254697 w 509394"/>
                <a:gd name="connsiteY12" fmla="*/ 100682 h 337921"/>
                <a:gd name="connsiteX13" fmla="*/ 509394 w 509394"/>
                <a:gd name="connsiteY13"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 h 337921"/>
                <a:gd name="connsiteX9" fmla="*/ 11451 w 509394"/>
                <a:gd name="connsiteY9" fmla="*/ 29940 h 337921"/>
                <a:gd name="connsiteX10" fmla="*/ 155558 w 509394"/>
                <a:gd name="connsiteY10" fmla="*/ 92770 h 337921"/>
                <a:gd name="connsiteX11" fmla="*/ 254697 w 509394"/>
                <a:gd name="connsiteY11" fmla="*/ 100682 h 337921"/>
                <a:gd name="connsiteX12" fmla="*/ 509394 w 509394"/>
                <a:gd name="connsiteY12"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 h 337921"/>
                <a:gd name="connsiteX8" fmla="*/ 11451 w 509394"/>
                <a:gd name="connsiteY8" fmla="*/ 29940 h 337921"/>
                <a:gd name="connsiteX9" fmla="*/ 155558 w 509394"/>
                <a:gd name="connsiteY9" fmla="*/ 92770 h 337921"/>
                <a:gd name="connsiteX10" fmla="*/ 254697 w 509394"/>
                <a:gd name="connsiteY10" fmla="*/ 100682 h 337921"/>
                <a:gd name="connsiteX11" fmla="*/ 509394 w 509394"/>
                <a:gd name="connsiteY11"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 h 337921"/>
                <a:gd name="connsiteX7" fmla="*/ 11451 w 509394"/>
                <a:gd name="connsiteY7" fmla="*/ 29940 h 337921"/>
                <a:gd name="connsiteX8" fmla="*/ 155558 w 509394"/>
                <a:gd name="connsiteY8" fmla="*/ 92770 h 337921"/>
                <a:gd name="connsiteX9" fmla="*/ 254697 w 509394"/>
                <a:gd name="connsiteY9" fmla="*/ 100682 h 337921"/>
                <a:gd name="connsiteX10" fmla="*/ 509394 w 509394"/>
                <a:gd name="connsiteY10"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 h 337921"/>
                <a:gd name="connsiteX6" fmla="*/ 11451 w 509394"/>
                <a:gd name="connsiteY6" fmla="*/ 29940 h 337921"/>
                <a:gd name="connsiteX7" fmla="*/ 155558 w 509394"/>
                <a:gd name="connsiteY7" fmla="*/ 92770 h 337921"/>
                <a:gd name="connsiteX8" fmla="*/ 254697 w 509394"/>
                <a:gd name="connsiteY8" fmla="*/ 100682 h 337921"/>
                <a:gd name="connsiteX9" fmla="*/ 509394 w 509394"/>
                <a:gd name="connsiteY9" fmla="*/ 0 h 33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394" h="337921">
                  <a:moveTo>
                    <a:pt x="509394" y="0"/>
                  </a:moveTo>
                  <a:lnTo>
                    <a:pt x="509394" y="237239"/>
                  </a:lnTo>
                  <a:cubicBezTo>
                    <a:pt x="507766" y="279888"/>
                    <a:pt x="395362" y="337921"/>
                    <a:pt x="254697" y="337921"/>
                  </a:cubicBezTo>
                  <a:cubicBezTo>
                    <a:pt x="219531" y="337921"/>
                    <a:pt x="186029" y="335104"/>
                    <a:pt x="155558" y="330009"/>
                  </a:cubicBezTo>
                  <a:cubicBezTo>
                    <a:pt x="64143" y="314725"/>
                    <a:pt x="0" y="278943"/>
                    <a:pt x="0" y="23723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grpSp>
      <p:sp>
        <p:nvSpPr>
          <p:cNvPr id="36" name="Title 1">
            <a:extLst>
              <a:ext uri="{FF2B5EF4-FFF2-40B4-BE49-F238E27FC236}">
                <a16:creationId xmlns:a16="http://schemas.microsoft.com/office/drawing/2014/main" id="{37E8F9E8-AB83-3E4A-9862-805CDD8E3DC7}"/>
              </a:ext>
            </a:extLst>
          </p:cNvPr>
          <p:cNvSpPr txBox="1">
            <a:spLocks/>
          </p:cNvSpPr>
          <p:nvPr/>
        </p:nvSpPr>
        <p:spPr>
          <a:xfrm>
            <a:off x="273115" y="941126"/>
            <a:ext cx="8156826" cy="273488"/>
          </a:xfrm>
          <a:prstGeom prst="rect">
            <a:avLst/>
          </a:prstGeom>
          <a:ln>
            <a:noFill/>
          </a:ln>
        </p:spPr>
        <p:txBody>
          <a:bodyPr wrap="square" lIns="93260" tIns="46630" rIns="93260" anchor="ctr">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lnSpc>
                <a:spcPct val="80000"/>
              </a:lnSpc>
              <a:spcBef>
                <a:spcPts val="1224"/>
              </a:spcBef>
              <a:defRPr/>
            </a:pPr>
            <a:r>
              <a:rPr lang="en-US" sz="1428" b="1" spc="51">
                <a:solidFill>
                  <a:schemeClr val="tx2"/>
                </a:solidFill>
                <a:latin typeface="Segoe UI Semibold" panose="020B0502040204020203" pitchFamily="34" charset="0"/>
                <a:ea typeface="Segoe UI Semilight" charset="0"/>
                <a:cs typeface="Segoe UI Semibold" panose="020B0502040204020203" pitchFamily="34" charset="0"/>
              </a:rPr>
              <a:t>The intelligent relational cloud database service </a:t>
            </a:r>
          </a:p>
        </p:txBody>
      </p:sp>
    </p:spTree>
    <p:extLst>
      <p:ext uri="{BB962C8B-B14F-4D97-AF65-F5344CB8AC3E}">
        <p14:creationId xmlns:p14="http://schemas.microsoft.com/office/powerpoint/2010/main" val="21748628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solidFill>
                  <a:schemeClr val="tx1"/>
                </a:solidFill>
              </a:rPr>
              <a:t>Monitoring/Diagnostics</a:t>
            </a:r>
          </a:p>
        </p:txBody>
      </p:sp>
    </p:spTree>
    <p:extLst>
      <p:ext uri="{BB962C8B-B14F-4D97-AF65-F5344CB8AC3E}">
        <p14:creationId xmlns:p14="http://schemas.microsoft.com/office/powerpoint/2010/main" val="2868752580"/>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1" y="1212851"/>
            <a:ext cx="11885514" cy="5926958"/>
          </a:xfrm>
        </p:spPr>
        <p:txBody>
          <a:bodyPr/>
          <a:lstStyle/>
          <a:p>
            <a:pPr lvl="0"/>
            <a:r>
              <a:rPr lang="en-US" sz="3264" noProof="0" dirty="0"/>
              <a:t>Host machine</a:t>
            </a:r>
          </a:p>
          <a:p>
            <a:pPr lvl="1"/>
            <a:r>
              <a:rPr lang="en-US" sz="2000" noProof="0" dirty="0"/>
              <a:t>CPU, Memory, Disk, Network</a:t>
            </a:r>
            <a:r>
              <a:rPr lang="en-US" sz="1696" noProof="0" dirty="0"/>
              <a:t> </a:t>
            </a:r>
          </a:p>
          <a:p>
            <a:r>
              <a:rPr lang="en-US" sz="3264" noProof="0" dirty="0"/>
              <a:t>Containers</a:t>
            </a:r>
          </a:p>
          <a:p>
            <a:pPr lvl="1"/>
            <a:r>
              <a:rPr lang="en-US" sz="2000" noProof="0" dirty="0"/>
              <a:t>CPU, Memory, Disk, Network</a:t>
            </a:r>
          </a:p>
          <a:p>
            <a:pPr lvl="1"/>
            <a:r>
              <a:rPr lang="en-US" sz="2000" noProof="0" dirty="0"/>
              <a:t>Container events</a:t>
            </a:r>
          </a:p>
          <a:p>
            <a:pPr lvl="1"/>
            <a:r>
              <a:rPr lang="en-US" sz="2000" noProof="0" dirty="0"/>
              <a:t>Link container data to host data</a:t>
            </a:r>
          </a:p>
          <a:p>
            <a:r>
              <a:rPr lang="en-US" sz="3568" noProof="0" dirty="0"/>
              <a:t>Services</a:t>
            </a:r>
          </a:p>
          <a:p>
            <a:pPr lvl="1"/>
            <a:r>
              <a:rPr lang="en-US" sz="2000" noProof="0" dirty="0"/>
              <a:t>Log aggregation &amp; analytics</a:t>
            </a:r>
          </a:p>
          <a:p>
            <a:pPr lvl="1"/>
            <a:r>
              <a:rPr lang="en-US" sz="2000" noProof="0" dirty="0"/>
              <a:t>Use activity or correlation id’s</a:t>
            </a:r>
          </a:p>
          <a:p>
            <a:pPr lvl="1"/>
            <a:r>
              <a:rPr lang="en-US" sz="2000" noProof="0" dirty="0"/>
              <a:t>Consider an agent as an operations adapter</a:t>
            </a:r>
          </a:p>
          <a:p>
            <a:pPr lvl="1"/>
            <a:r>
              <a:rPr lang="en-US" sz="2000" noProof="0" dirty="0"/>
              <a:t>Use a common log format (UTC)</a:t>
            </a:r>
          </a:p>
        </p:txBody>
      </p:sp>
      <p:sp>
        <p:nvSpPr>
          <p:cNvPr id="3" name="Title 2"/>
          <p:cNvSpPr>
            <a:spLocks noGrp="1"/>
          </p:cNvSpPr>
          <p:nvPr>
            <p:ph type="title"/>
          </p:nvPr>
        </p:nvSpPr>
        <p:spPr/>
        <p:txBody>
          <a:bodyPr/>
          <a:lstStyle/>
          <a:p>
            <a:r>
              <a:rPr lang="en-US" noProof="0" dirty="0"/>
              <a:t>Monitoring &amp; diagnostics</a:t>
            </a:r>
          </a:p>
        </p:txBody>
      </p:sp>
    </p:spTree>
    <p:extLst>
      <p:ext uri="{BB962C8B-B14F-4D97-AF65-F5344CB8AC3E}">
        <p14:creationId xmlns:p14="http://schemas.microsoft.com/office/powerpoint/2010/main" val="31449616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solidFill>
                  <a:schemeClr val="tx1"/>
                </a:solidFill>
              </a:rPr>
              <a:t>Diagnostics and Monitoring</a:t>
            </a:r>
          </a:p>
        </p:txBody>
      </p:sp>
      <p:sp>
        <p:nvSpPr>
          <p:cNvPr id="6" name="Text Placeholder 5">
            <a:extLst>
              <a:ext uri="{FF2B5EF4-FFF2-40B4-BE49-F238E27FC236}">
                <a16:creationId xmlns:a16="http://schemas.microsoft.com/office/drawing/2014/main" id="{0042A5C9-78F5-4404-A23E-1386DD761AA1}"/>
              </a:ext>
            </a:extLst>
          </p:cNvPr>
          <p:cNvSpPr>
            <a:spLocks noGrp="1"/>
          </p:cNvSpPr>
          <p:nvPr>
            <p:ph type="body" sz="quarter" idx="10"/>
          </p:nvPr>
        </p:nvSpPr>
        <p:spPr>
          <a:xfrm>
            <a:off x="597715" y="1252653"/>
            <a:ext cx="11237870" cy="1518836"/>
          </a:xfrm>
        </p:spPr>
        <p:txBody>
          <a:bodyPr/>
          <a:lstStyle/>
          <a:p>
            <a:r>
              <a:rPr lang="en-US" sz="2448" noProof="0" dirty="0">
                <a:solidFill>
                  <a:schemeClr val="tx1"/>
                </a:solidFill>
              </a:rPr>
              <a:t>Use your favorite APM platform to monitor apps inside containers</a:t>
            </a:r>
          </a:p>
          <a:p>
            <a:r>
              <a:rPr lang="en-US" sz="2448" noProof="0" dirty="0">
                <a:solidFill>
                  <a:schemeClr val="tx1"/>
                </a:solidFill>
              </a:rPr>
              <a:t>Containers write out </a:t>
            </a:r>
            <a:r>
              <a:rPr lang="en-US" sz="2448" noProof="0" dirty="0" err="1">
                <a:solidFill>
                  <a:schemeClr val="tx1"/>
                </a:solidFill>
              </a:rPr>
              <a:t>stdout</a:t>
            </a:r>
            <a:r>
              <a:rPr lang="en-US" sz="2448" noProof="0" dirty="0">
                <a:solidFill>
                  <a:schemeClr val="tx1"/>
                </a:solidFill>
              </a:rPr>
              <a:t>/stderr logs</a:t>
            </a:r>
          </a:p>
          <a:p>
            <a:r>
              <a:rPr lang="en-US" sz="2448" noProof="0" dirty="0">
                <a:solidFill>
                  <a:schemeClr val="tx1"/>
                </a:solidFill>
              </a:rPr>
              <a:t>Azure Monitor for platform events and container metrics</a:t>
            </a:r>
          </a:p>
        </p:txBody>
      </p:sp>
      <p:grpSp>
        <p:nvGrpSpPr>
          <p:cNvPr id="49" name="Group 48">
            <a:extLst>
              <a:ext uri="{FF2B5EF4-FFF2-40B4-BE49-F238E27FC236}">
                <a16:creationId xmlns:a16="http://schemas.microsoft.com/office/drawing/2014/main" id="{945D86B1-7380-4376-9B11-E880B07A7BF5}"/>
              </a:ext>
            </a:extLst>
          </p:cNvPr>
          <p:cNvGrpSpPr/>
          <p:nvPr/>
        </p:nvGrpSpPr>
        <p:grpSpPr>
          <a:xfrm>
            <a:off x="1300139" y="3143783"/>
            <a:ext cx="3085066" cy="2303802"/>
            <a:chOff x="1273897" y="2803247"/>
            <a:chExt cx="3024849" cy="2258834"/>
          </a:xfrm>
        </p:grpSpPr>
        <p:grpSp>
          <p:nvGrpSpPr>
            <p:cNvPr id="58" name="Group 57">
              <a:extLst>
                <a:ext uri="{FF2B5EF4-FFF2-40B4-BE49-F238E27FC236}">
                  <a16:creationId xmlns:a16="http://schemas.microsoft.com/office/drawing/2014/main" id="{9827DE01-6350-4367-9880-9CF76703FB38}"/>
                </a:ext>
              </a:extLst>
            </p:cNvPr>
            <p:cNvGrpSpPr/>
            <p:nvPr/>
          </p:nvGrpSpPr>
          <p:grpSpPr>
            <a:xfrm>
              <a:off x="2068931" y="3578488"/>
              <a:ext cx="1519358" cy="374846"/>
              <a:chOff x="2624428" y="4560219"/>
              <a:chExt cx="1519358" cy="374846"/>
            </a:xfrm>
          </p:grpSpPr>
          <p:sp>
            <p:nvSpPr>
              <p:cNvPr id="67" name="Archive_F03F" title="Icon of an archival box">
                <a:extLst>
                  <a:ext uri="{FF2B5EF4-FFF2-40B4-BE49-F238E27FC236}">
                    <a16:creationId xmlns:a16="http://schemas.microsoft.com/office/drawing/2014/main" id="{6EAC9DD5-7260-479D-90D7-FA63FE55E513}"/>
                  </a:ext>
                </a:extLst>
              </p:cNvPr>
              <p:cNvSpPr>
                <a:spLocks noChangeAspect="1" noEditPoints="1"/>
              </p:cNvSpPr>
              <p:nvPr/>
            </p:nvSpPr>
            <p:spPr bwMode="auto">
              <a:xfrm>
                <a:off x="2624428" y="4574311"/>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67">
                <a:extLst>
                  <a:ext uri="{FF2B5EF4-FFF2-40B4-BE49-F238E27FC236}">
                    <a16:creationId xmlns:a16="http://schemas.microsoft.com/office/drawing/2014/main" id="{F3CCC845-ACF7-467F-A7D0-89E42B873577}"/>
                  </a:ext>
                </a:extLst>
              </p:cNvPr>
              <p:cNvSpPr/>
              <p:nvPr/>
            </p:nvSpPr>
            <p:spPr>
              <a:xfrm>
                <a:off x="2946022" y="4560219"/>
                <a:ext cx="1197764" cy="374846"/>
              </a:xfrm>
              <a:prstGeom prst="rect">
                <a:avLst/>
              </a:prstGeom>
            </p:spPr>
            <p:txBody>
              <a:bodyPr wrap="none">
                <a:spAutoFit/>
              </a:bodyPr>
              <a:lstStyle/>
              <a:p>
                <a:r>
                  <a:rPr lang="en-US">
                    <a:solidFill>
                      <a:schemeClr val="accent1"/>
                    </a:solidFill>
                  </a:rPr>
                  <a:t>Container</a:t>
                </a:r>
                <a:endParaRPr lang="en-US" sz="1428"/>
              </a:p>
            </p:txBody>
          </p:sp>
        </p:grpSp>
        <p:grpSp>
          <p:nvGrpSpPr>
            <p:cNvPr id="48" name="Group 47">
              <a:extLst>
                <a:ext uri="{FF2B5EF4-FFF2-40B4-BE49-F238E27FC236}">
                  <a16:creationId xmlns:a16="http://schemas.microsoft.com/office/drawing/2014/main" id="{E6571BFC-9C25-4845-8124-845F6F299182}"/>
                </a:ext>
              </a:extLst>
            </p:cNvPr>
            <p:cNvGrpSpPr/>
            <p:nvPr/>
          </p:nvGrpSpPr>
          <p:grpSpPr>
            <a:xfrm>
              <a:off x="1273897" y="2803247"/>
              <a:ext cx="3024849" cy="2258834"/>
              <a:chOff x="1273897" y="2803247"/>
              <a:chExt cx="3024849" cy="2258834"/>
            </a:xfrm>
          </p:grpSpPr>
          <p:sp>
            <p:nvSpPr>
              <p:cNvPr id="52" name="Rectangle 51">
                <a:extLst>
                  <a:ext uri="{FF2B5EF4-FFF2-40B4-BE49-F238E27FC236}">
                    <a16:creationId xmlns:a16="http://schemas.microsoft.com/office/drawing/2014/main" id="{29A97EAF-2D35-41BD-AAB1-02BEF23B25A8}"/>
                  </a:ext>
                </a:extLst>
              </p:cNvPr>
              <p:cNvSpPr/>
              <p:nvPr/>
            </p:nvSpPr>
            <p:spPr bwMode="auto">
              <a:xfrm>
                <a:off x="1273897" y="2803247"/>
                <a:ext cx="3024849" cy="2258834"/>
              </a:xfrm>
              <a:prstGeom prst="rect">
                <a:avLst/>
              </a:prstGeom>
              <a:noFill/>
              <a:ln w="19050">
                <a:solidFill>
                  <a:schemeClr val="accent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428"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98B58013-DDFB-42EC-9FFE-CFD93D6252EE}"/>
                  </a:ext>
                </a:extLst>
              </p:cNvPr>
              <p:cNvGrpSpPr/>
              <p:nvPr/>
            </p:nvGrpSpPr>
            <p:grpSpPr>
              <a:xfrm>
                <a:off x="2117483" y="2926015"/>
                <a:ext cx="1183683" cy="297283"/>
                <a:chOff x="945405" y="2120060"/>
                <a:chExt cx="1183683" cy="297283"/>
              </a:xfrm>
            </p:grpSpPr>
            <p:sp>
              <p:nvSpPr>
                <p:cNvPr id="65" name="Processing_E9F5" title="Icon of two interlocked gears">
                  <a:extLst>
                    <a:ext uri="{FF2B5EF4-FFF2-40B4-BE49-F238E27FC236}">
                      <a16:creationId xmlns:a16="http://schemas.microsoft.com/office/drawing/2014/main" id="{F8EB594A-9647-4EF2-A360-29E633DC5F6E}"/>
                    </a:ext>
                  </a:extLst>
                </p:cNvPr>
                <p:cNvSpPr>
                  <a:spLocks noChangeAspect="1" noEditPoints="1"/>
                </p:cNvSpPr>
                <p:nvPr/>
              </p:nvSpPr>
              <p:spPr bwMode="auto">
                <a:xfrm>
                  <a:off x="945405" y="2120060"/>
                  <a:ext cx="341337" cy="2972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5">
                        <a:lumMod val="75000"/>
                      </a:schemeClr>
                    </a:solidFill>
                  </a:endParaRPr>
                </a:p>
              </p:txBody>
            </p:sp>
            <p:sp>
              <p:nvSpPr>
                <p:cNvPr id="66" name="TextBox 65">
                  <a:extLst>
                    <a:ext uri="{FF2B5EF4-FFF2-40B4-BE49-F238E27FC236}">
                      <a16:creationId xmlns:a16="http://schemas.microsoft.com/office/drawing/2014/main" id="{81E77591-038A-4271-A3B6-50784366FC0B}"/>
                    </a:ext>
                  </a:extLst>
                </p:cNvPr>
                <p:cNvSpPr txBox="1"/>
                <p:nvPr/>
              </p:nvSpPr>
              <p:spPr>
                <a:xfrm>
                  <a:off x="1387090" y="2126347"/>
                  <a:ext cx="741998" cy="282513"/>
                </a:xfrm>
                <a:prstGeom prst="rect">
                  <a:avLst/>
                </a:prstGeom>
                <a:noFill/>
                <a:ln>
                  <a:noFill/>
                </a:ln>
              </p:spPr>
              <p:txBody>
                <a:bodyPr wrap="none" lIns="0" tIns="0" rIns="0" bIns="0" rtlCol="0">
                  <a:spAutoFit/>
                </a:bodyPr>
                <a:lstStyle/>
                <a:p>
                  <a:pPr algn="l"/>
                  <a:r>
                    <a:rPr lang="en-US">
                      <a:solidFill>
                        <a:schemeClr val="accent5">
                          <a:lumMod val="75000"/>
                        </a:schemeClr>
                      </a:solidFill>
                    </a:rPr>
                    <a:t>Service</a:t>
                  </a:r>
                  <a:endParaRPr lang="en-US" sz="2040">
                    <a:solidFill>
                      <a:schemeClr val="accent5">
                        <a:lumMod val="75000"/>
                      </a:schemeClr>
                    </a:solidFill>
                  </a:endParaRPr>
                </a:p>
              </p:txBody>
            </p:sp>
          </p:grpSp>
          <p:cxnSp>
            <p:nvCxnSpPr>
              <p:cNvPr id="62" name="Straight Connector 61">
                <a:extLst>
                  <a:ext uri="{FF2B5EF4-FFF2-40B4-BE49-F238E27FC236}">
                    <a16:creationId xmlns:a16="http://schemas.microsoft.com/office/drawing/2014/main" id="{07DD641D-E3E5-48B3-90C0-BE513AED03D9}"/>
                  </a:ext>
                </a:extLst>
              </p:cNvPr>
              <p:cNvCxnSpPr>
                <a:cxnSpLocks/>
              </p:cNvCxnSpPr>
              <p:nvPr/>
            </p:nvCxnSpPr>
            <p:spPr>
              <a:xfrm>
                <a:off x="1479457" y="3355127"/>
                <a:ext cx="2613727" cy="0"/>
              </a:xfrm>
              <a:prstGeom prst="line">
                <a:avLst/>
              </a:prstGeom>
              <a:ln>
                <a:solidFill>
                  <a:schemeClr val="accent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27C7044-CF5E-475A-8B14-A837C9EFB75E}"/>
                </a:ext>
              </a:extLst>
            </p:cNvPr>
            <p:cNvGrpSpPr/>
            <p:nvPr/>
          </p:nvGrpSpPr>
          <p:grpSpPr>
            <a:xfrm>
              <a:off x="2165434" y="4395075"/>
              <a:ext cx="1058809" cy="381105"/>
              <a:chOff x="3267173" y="4007831"/>
              <a:chExt cx="1058809" cy="381105"/>
            </a:xfrm>
          </p:grpSpPr>
          <p:sp>
            <p:nvSpPr>
              <p:cNvPr id="64" name="Rectangle 63">
                <a:extLst>
                  <a:ext uri="{FF2B5EF4-FFF2-40B4-BE49-F238E27FC236}">
                    <a16:creationId xmlns:a16="http://schemas.microsoft.com/office/drawing/2014/main" id="{35A51358-9404-4B7A-B80C-34DD612AA6BF}"/>
                  </a:ext>
                </a:extLst>
              </p:cNvPr>
              <p:cNvSpPr/>
              <p:nvPr/>
            </p:nvSpPr>
            <p:spPr>
              <a:xfrm>
                <a:off x="3596295" y="4014090"/>
                <a:ext cx="729687" cy="374846"/>
              </a:xfrm>
              <a:prstGeom prst="rect">
                <a:avLst/>
              </a:prstGeom>
            </p:spPr>
            <p:txBody>
              <a:bodyPr wrap="none">
                <a:spAutoFit/>
              </a:bodyPr>
              <a:lstStyle/>
              <a:p>
                <a:r>
                  <a:rPr lang="en-US">
                    <a:solidFill>
                      <a:schemeClr val="accent1"/>
                    </a:solidFill>
                  </a:rPr>
                  <a:t>Code</a:t>
                </a:r>
                <a:endParaRPr lang="en-US"/>
              </a:p>
            </p:txBody>
          </p:sp>
          <p:pic>
            <p:nvPicPr>
              <p:cNvPr id="13" name="Graphic 12">
                <a:extLst>
                  <a:ext uri="{FF2B5EF4-FFF2-40B4-BE49-F238E27FC236}">
                    <a16:creationId xmlns:a16="http://schemas.microsoft.com/office/drawing/2014/main" id="{C36E31A2-FA26-4828-962F-0787ADDF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173" y="4007831"/>
                <a:ext cx="368004" cy="368004"/>
              </a:xfrm>
              <a:prstGeom prst="rect">
                <a:avLst/>
              </a:prstGeom>
            </p:spPr>
          </p:pic>
        </p:grpSp>
      </p:grpSp>
      <p:grpSp>
        <p:nvGrpSpPr>
          <p:cNvPr id="47" name="Group 46">
            <a:extLst>
              <a:ext uri="{FF2B5EF4-FFF2-40B4-BE49-F238E27FC236}">
                <a16:creationId xmlns:a16="http://schemas.microsoft.com/office/drawing/2014/main" id="{1758D0C9-E716-4BA2-B788-112736D64477}"/>
              </a:ext>
            </a:extLst>
          </p:cNvPr>
          <p:cNvGrpSpPr/>
          <p:nvPr/>
        </p:nvGrpSpPr>
        <p:grpSpPr>
          <a:xfrm>
            <a:off x="1300140" y="5651982"/>
            <a:ext cx="3085066" cy="692525"/>
            <a:chOff x="1273898" y="5262488"/>
            <a:chExt cx="3024849" cy="679008"/>
          </a:xfrm>
        </p:grpSpPr>
        <p:sp>
          <p:nvSpPr>
            <p:cNvPr id="69" name="Rectangle 68">
              <a:extLst>
                <a:ext uri="{FF2B5EF4-FFF2-40B4-BE49-F238E27FC236}">
                  <a16:creationId xmlns:a16="http://schemas.microsoft.com/office/drawing/2014/main" id="{40683D8B-90EE-4E97-9CE1-E92A3758E49E}"/>
                </a:ext>
              </a:extLst>
            </p:cNvPr>
            <p:cNvSpPr/>
            <p:nvPr/>
          </p:nvSpPr>
          <p:spPr bwMode="auto">
            <a:xfrm>
              <a:off x="1273898" y="5262488"/>
              <a:ext cx="302484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solidFill>
                  <a:schemeClr val="accent1"/>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E13C608-666A-4173-8498-4DC82E695CA8}"/>
                </a:ext>
              </a:extLst>
            </p:cNvPr>
            <p:cNvSpPr/>
            <p:nvPr/>
          </p:nvSpPr>
          <p:spPr>
            <a:xfrm>
              <a:off x="1884935" y="5401760"/>
              <a:ext cx="2319485" cy="374846"/>
            </a:xfrm>
            <a:prstGeom prst="rect">
              <a:avLst/>
            </a:prstGeom>
          </p:spPr>
          <p:txBody>
            <a:bodyPr wrap="square">
              <a:spAutoFit/>
            </a:bodyPr>
            <a:lstStyle/>
            <a:p>
              <a:r>
                <a:rPr lang="en-US">
                  <a:solidFill>
                    <a:schemeClr val="accent1"/>
                  </a:solidFill>
                </a:rPr>
                <a:t>Azure Compute</a:t>
              </a:r>
              <a:endParaRPr lang="en-US"/>
            </a:p>
          </p:txBody>
        </p:sp>
      </p:grpSp>
      <p:grpSp>
        <p:nvGrpSpPr>
          <p:cNvPr id="71" name="Group 70">
            <a:extLst>
              <a:ext uri="{FF2B5EF4-FFF2-40B4-BE49-F238E27FC236}">
                <a16:creationId xmlns:a16="http://schemas.microsoft.com/office/drawing/2014/main" id="{1125D335-5AE3-4C6F-8B8D-7E0A6ACE74C3}"/>
              </a:ext>
            </a:extLst>
          </p:cNvPr>
          <p:cNvGrpSpPr/>
          <p:nvPr/>
        </p:nvGrpSpPr>
        <p:grpSpPr>
          <a:xfrm>
            <a:off x="3964075" y="3723507"/>
            <a:ext cx="7704491" cy="2486843"/>
            <a:chOff x="3885837" y="3650828"/>
            <a:chExt cx="7554108" cy="2438303"/>
          </a:xfrm>
        </p:grpSpPr>
        <p:grpSp>
          <p:nvGrpSpPr>
            <p:cNvPr id="37" name="Group 36">
              <a:extLst>
                <a:ext uri="{FF2B5EF4-FFF2-40B4-BE49-F238E27FC236}">
                  <a16:creationId xmlns:a16="http://schemas.microsoft.com/office/drawing/2014/main" id="{91F455A6-D59E-4D0D-B1EF-100A7AF29FB9}"/>
                </a:ext>
              </a:extLst>
            </p:cNvPr>
            <p:cNvGrpSpPr/>
            <p:nvPr/>
          </p:nvGrpSpPr>
          <p:grpSpPr>
            <a:xfrm>
              <a:off x="8121387" y="4674249"/>
              <a:ext cx="3318558" cy="427895"/>
              <a:chOff x="8160307" y="4349189"/>
              <a:chExt cx="3318558" cy="427895"/>
            </a:xfrm>
          </p:grpSpPr>
          <p:pic>
            <p:nvPicPr>
              <p:cNvPr id="5" name="Picture 4">
                <a:extLst>
                  <a:ext uri="{FF2B5EF4-FFF2-40B4-BE49-F238E27FC236}">
                    <a16:creationId xmlns:a16="http://schemas.microsoft.com/office/drawing/2014/main" id="{68A88E0F-E7D4-42CF-B811-B8A3DA0E91F1}"/>
                  </a:ext>
                </a:extLst>
              </p:cNvPr>
              <p:cNvPicPr>
                <a:picLocks noChangeAspect="1"/>
              </p:cNvPicPr>
              <p:nvPr/>
            </p:nvPicPr>
            <p:blipFill>
              <a:blip r:embed="rId5"/>
              <a:stretch>
                <a:fillRect/>
              </a:stretch>
            </p:blipFill>
            <p:spPr>
              <a:xfrm>
                <a:off x="8160307" y="4349189"/>
                <a:ext cx="427895" cy="427895"/>
              </a:xfrm>
              <a:prstGeom prst="rect">
                <a:avLst/>
              </a:prstGeom>
            </p:spPr>
          </p:pic>
          <p:sp>
            <p:nvSpPr>
              <p:cNvPr id="54" name="Rectangle 53">
                <a:extLst>
                  <a:ext uri="{FF2B5EF4-FFF2-40B4-BE49-F238E27FC236}">
                    <a16:creationId xmlns:a16="http://schemas.microsoft.com/office/drawing/2014/main" id="{D9BC4CBD-C0DE-471E-A78C-D3733447CDE1}"/>
                  </a:ext>
                </a:extLst>
              </p:cNvPr>
              <p:cNvSpPr/>
              <p:nvPr/>
            </p:nvSpPr>
            <p:spPr>
              <a:xfrm>
                <a:off x="8588202" y="4369573"/>
                <a:ext cx="2890663" cy="374846"/>
              </a:xfrm>
              <a:prstGeom prst="rect">
                <a:avLst/>
              </a:prstGeom>
            </p:spPr>
            <p:txBody>
              <a:bodyPr wrap="none">
                <a:spAutoFit/>
              </a:bodyPr>
              <a:lstStyle/>
              <a:p>
                <a:r>
                  <a:rPr lang="en-US">
                    <a:solidFill>
                      <a:schemeClr val="accent1"/>
                    </a:solidFill>
                  </a:rPr>
                  <a:t>Azure Application Insights</a:t>
                </a:r>
                <a:endParaRPr lang="en-US"/>
              </a:p>
            </p:txBody>
          </p:sp>
        </p:grpSp>
        <p:grpSp>
          <p:nvGrpSpPr>
            <p:cNvPr id="35" name="Group 34">
              <a:extLst>
                <a:ext uri="{FF2B5EF4-FFF2-40B4-BE49-F238E27FC236}">
                  <a16:creationId xmlns:a16="http://schemas.microsoft.com/office/drawing/2014/main" id="{DE1BCC30-C42D-4776-9799-C499BAC39254}"/>
                </a:ext>
              </a:extLst>
            </p:cNvPr>
            <p:cNvGrpSpPr/>
            <p:nvPr/>
          </p:nvGrpSpPr>
          <p:grpSpPr>
            <a:xfrm>
              <a:off x="8122289" y="5661236"/>
              <a:ext cx="2152753" cy="427895"/>
              <a:chOff x="8160307" y="5296519"/>
              <a:chExt cx="2152753" cy="427895"/>
            </a:xfrm>
          </p:grpSpPr>
          <p:pic>
            <p:nvPicPr>
              <p:cNvPr id="9" name="Picture 8">
                <a:extLst>
                  <a:ext uri="{FF2B5EF4-FFF2-40B4-BE49-F238E27FC236}">
                    <a16:creationId xmlns:a16="http://schemas.microsoft.com/office/drawing/2014/main" id="{43EC9E25-4814-46CB-AA31-B74FF5A2A01F}"/>
                  </a:ext>
                </a:extLst>
              </p:cNvPr>
              <p:cNvPicPr>
                <a:picLocks noChangeAspect="1"/>
              </p:cNvPicPr>
              <p:nvPr/>
            </p:nvPicPr>
            <p:blipFill>
              <a:blip r:embed="rId6"/>
              <a:stretch>
                <a:fillRect/>
              </a:stretch>
            </p:blipFill>
            <p:spPr>
              <a:xfrm>
                <a:off x="8160307" y="5296519"/>
                <a:ext cx="427895" cy="427895"/>
              </a:xfrm>
              <a:prstGeom prst="rect">
                <a:avLst/>
              </a:prstGeom>
            </p:spPr>
          </p:pic>
          <p:sp>
            <p:nvSpPr>
              <p:cNvPr id="55" name="Rectangle 54">
                <a:extLst>
                  <a:ext uri="{FF2B5EF4-FFF2-40B4-BE49-F238E27FC236}">
                    <a16:creationId xmlns:a16="http://schemas.microsoft.com/office/drawing/2014/main" id="{B7928B37-C956-433A-8B18-1EE48D184C5B}"/>
                  </a:ext>
                </a:extLst>
              </p:cNvPr>
              <p:cNvSpPr/>
              <p:nvPr/>
            </p:nvSpPr>
            <p:spPr>
              <a:xfrm>
                <a:off x="8632920" y="5310253"/>
                <a:ext cx="1680140" cy="374846"/>
              </a:xfrm>
              <a:prstGeom prst="rect">
                <a:avLst/>
              </a:prstGeom>
            </p:spPr>
            <p:txBody>
              <a:bodyPr wrap="none">
                <a:spAutoFit/>
              </a:bodyPr>
              <a:lstStyle/>
              <a:p>
                <a:r>
                  <a:rPr lang="en-US">
                    <a:solidFill>
                      <a:schemeClr val="accent1"/>
                    </a:solidFill>
                  </a:rPr>
                  <a:t>Azure Monitor</a:t>
                </a:r>
                <a:endParaRPr lang="en-US"/>
              </a:p>
            </p:txBody>
          </p:sp>
        </p:grpSp>
        <p:grpSp>
          <p:nvGrpSpPr>
            <p:cNvPr id="38" name="Group 37">
              <a:extLst>
                <a:ext uri="{FF2B5EF4-FFF2-40B4-BE49-F238E27FC236}">
                  <a16:creationId xmlns:a16="http://schemas.microsoft.com/office/drawing/2014/main" id="{9AD308CA-19A8-4AED-B198-16988ABB277C}"/>
                </a:ext>
              </a:extLst>
            </p:cNvPr>
            <p:cNvGrpSpPr/>
            <p:nvPr/>
          </p:nvGrpSpPr>
          <p:grpSpPr>
            <a:xfrm>
              <a:off x="8182979" y="3845801"/>
              <a:ext cx="1328639" cy="394426"/>
              <a:chOff x="8222534" y="3324051"/>
              <a:chExt cx="1328639" cy="394426"/>
            </a:xfrm>
          </p:grpSpPr>
          <p:sp>
            <p:nvSpPr>
              <p:cNvPr id="57" name="Database_EFC7" title="Icon of a cylinder">
                <a:extLst>
                  <a:ext uri="{FF2B5EF4-FFF2-40B4-BE49-F238E27FC236}">
                    <a16:creationId xmlns:a16="http://schemas.microsoft.com/office/drawing/2014/main" id="{0BA7A05C-9153-4058-A978-182E30920E97}"/>
                  </a:ext>
                </a:extLst>
              </p:cNvPr>
              <p:cNvSpPr>
                <a:spLocks noChangeAspect="1" noEditPoints="1"/>
              </p:cNvSpPr>
              <p:nvPr/>
            </p:nvSpPr>
            <p:spPr bwMode="auto">
              <a:xfrm>
                <a:off x="8222534" y="3324051"/>
                <a:ext cx="303442" cy="3944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9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1"/>
                  </a:solidFill>
                </a:endParaRPr>
              </a:p>
            </p:txBody>
          </p:sp>
          <p:sp>
            <p:nvSpPr>
              <p:cNvPr id="46" name="Rectangle 45">
                <a:extLst>
                  <a:ext uri="{FF2B5EF4-FFF2-40B4-BE49-F238E27FC236}">
                    <a16:creationId xmlns:a16="http://schemas.microsoft.com/office/drawing/2014/main" id="{2F43D221-245C-4817-A564-6EFDEC634076}"/>
                  </a:ext>
                </a:extLst>
              </p:cNvPr>
              <p:cNvSpPr/>
              <p:nvPr/>
            </p:nvSpPr>
            <p:spPr>
              <a:xfrm>
                <a:off x="8579817" y="3343386"/>
                <a:ext cx="971356" cy="374846"/>
              </a:xfrm>
              <a:prstGeom prst="rect">
                <a:avLst/>
              </a:prstGeom>
            </p:spPr>
            <p:txBody>
              <a:bodyPr wrap="none">
                <a:spAutoFit/>
              </a:bodyPr>
              <a:lstStyle/>
              <a:p>
                <a:r>
                  <a:rPr lang="en-US">
                    <a:solidFill>
                      <a:schemeClr val="accent1"/>
                    </a:solidFill>
                  </a:rPr>
                  <a:t>Volume</a:t>
                </a:r>
                <a:endParaRPr lang="en-US"/>
              </a:p>
            </p:txBody>
          </p:sp>
        </p:grpSp>
        <p:sp>
          <p:nvSpPr>
            <p:cNvPr id="39" name="Arrow: Right 38">
              <a:extLst>
                <a:ext uri="{FF2B5EF4-FFF2-40B4-BE49-F238E27FC236}">
                  <a16:creationId xmlns:a16="http://schemas.microsoft.com/office/drawing/2014/main" id="{9B37D39D-F8FF-4CA6-9879-41472C59E0B8}"/>
                </a:ext>
              </a:extLst>
            </p:cNvPr>
            <p:cNvSpPr/>
            <p:nvPr/>
          </p:nvSpPr>
          <p:spPr bwMode="auto">
            <a:xfrm>
              <a:off x="3885837" y="3901151"/>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F3770DC-748C-406E-95B4-47527E53A28B}"/>
                </a:ext>
              </a:extLst>
            </p:cNvPr>
            <p:cNvSpPr/>
            <p:nvPr/>
          </p:nvSpPr>
          <p:spPr bwMode="auto">
            <a:xfrm>
              <a:off x="3885837" y="4729978"/>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93543A00-B0F7-4B6D-8FF7-63DF35880C2E}"/>
                </a:ext>
              </a:extLst>
            </p:cNvPr>
            <p:cNvSpPr txBox="1"/>
            <p:nvPr/>
          </p:nvSpPr>
          <p:spPr>
            <a:xfrm>
              <a:off x="5219418" y="3650828"/>
              <a:ext cx="1509516" cy="313932"/>
            </a:xfrm>
            <a:prstGeom prst="rect">
              <a:avLst/>
            </a:prstGeom>
            <a:noFill/>
          </p:spPr>
          <p:txBody>
            <a:bodyPr wrap="none" lIns="0" tIns="0" rIns="0" bIns="0" rtlCol="0">
              <a:spAutoFit/>
            </a:bodyPr>
            <a:lstStyle/>
            <a:p>
              <a:pPr algn="l"/>
              <a:r>
                <a:rPr lang="en-US" sz="2040" err="1">
                  <a:solidFill>
                    <a:schemeClr val="accent2">
                      <a:lumMod val="50000"/>
                    </a:schemeClr>
                  </a:solidFill>
                </a:rPr>
                <a:t>stdout</a:t>
              </a:r>
              <a:r>
                <a:rPr lang="en-US" sz="2040">
                  <a:solidFill>
                    <a:schemeClr val="accent2">
                      <a:lumMod val="50000"/>
                    </a:schemeClr>
                  </a:solidFill>
                </a:rPr>
                <a:t>/stderr</a:t>
              </a:r>
            </a:p>
          </p:txBody>
        </p:sp>
        <p:sp>
          <p:nvSpPr>
            <p:cNvPr id="100" name="TextBox 99">
              <a:extLst>
                <a:ext uri="{FF2B5EF4-FFF2-40B4-BE49-F238E27FC236}">
                  <a16:creationId xmlns:a16="http://schemas.microsoft.com/office/drawing/2014/main" id="{3B48268C-DC93-421A-AD3A-DE0CE0539891}"/>
                </a:ext>
              </a:extLst>
            </p:cNvPr>
            <p:cNvSpPr txBox="1"/>
            <p:nvPr/>
          </p:nvSpPr>
          <p:spPr>
            <a:xfrm>
              <a:off x="5083593" y="4462770"/>
              <a:ext cx="1913985" cy="313932"/>
            </a:xfrm>
            <a:prstGeom prst="rect">
              <a:avLst/>
            </a:prstGeom>
            <a:noFill/>
          </p:spPr>
          <p:txBody>
            <a:bodyPr wrap="none" lIns="0" tIns="0" rIns="0" bIns="0" rtlCol="0">
              <a:spAutoFit/>
            </a:bodyPr>
            <a:lstStyle/>
            <a:p>
              <a:pPr algn="l"/>
              <a:r>
                <a:rPr lang="en-US" sz="2040">
                  <a:solidFill>
                    <a:schemeClr val="accent2">
                      <a:lumMod val="50000"/>
                    </a:schemeClr>
                  </a:solidFill>
                </a:rPr>
                <a:t>AppInsights SDK</a:t>
              </a:r>
            </a:p>
          </p:txBody>
        </p:sp>
        <p:sp>
          <p:nvSpPr>
            <p:cNvPr id="101" name="TextBox 100">
              <a:extLst>
                <a:ext uri="{FF2B5EF4-FFF2-40B4-BE49-F238E27FC236}">
                  <a16:creationId xmlns:a16="http://schemas.microsoft.com/office/drawing/2014/main" id="{C6434C53-D227-4B30-9356-347C185F0B5A}"/>
                </a:ext>
              </a:extLst>
            </p:cNvPr>
            <p:cNvSpPr txBox="1"/>
            <p:nvPr/>
          </p:nvSpPr>
          <p:spPr>
            <a:xfrm>
              <a:off x="4654405" y="5452187"/>
              <a:ext cx="2989152" cy="313932"/>
            </a:xfrm>
            <a:prstGeom prst="rect">
              <a:avLst/>
            </a:prstGeom>
            <a:noFill/>
          </p:spPr>
          <p:txBody>
            <a:bodyPr wrap="none" lIns="0" tIns="0" rIns="0" bIns="0" rtlCol="0">
              <a:spAutoFit/>
            </a:bodyPr>
            <a:lstStyle/>
            <a:p>
              <a:pPr algn="l"/>
              <a:r>
                <a:rPr lang="en-US" sz="2040">
                  <a:solidFill>
                    <a:schemeClr val="accent2">
                      <a:lumMod val="50000"/>
                    </a:schemeClr>
                  </a:solidFill>
                </a:rPr>
                <a:t>Platform events &amp; metrics</a:t>
              </a:r>
            </a:p>
          </p:txBody>
        </p:sp>
        <p:sp>
          <p:nvSpPr>
            <p:cNvPr id="45" name="Arrow: Bent-Up 44">
              <a:extLst>
                <a:ext uri="{FF2B5EF4-FFF2-40B4-BE49-F238E27FC236}">
                  <a16:creationId xmlns:a16="http://schemas.microsoft.com/office/drawing/2014/main" id="{B04B87EE-5600-4CE0-9FF2-86020C534524}"/>
                </a:ext>
              </a:extLst>
            </p:cNvPr>
            <p:cNvSpPr/>
            <p:nvPr/>
          </p:nvSpPr>
          <p:spPr bwMode="auto">
            <a:xfrm flipV="1">
              <a:off x="9546480" y="4007791"/>
              <a:ext cx="703329" cy="588637"/>
            </a:xfrm>
            <a:prstGeom prst="bentUpArrow">
              <a:avLst/>
            </a:prstGeom>
            <a:solidFill>
              <a:schemeClr val="bg1"/>
            </a:solidFill>
            <a:ln w="19050">
              <a:solidFill>
                <a:schemeClr val="accent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2572E524-F52E-4A46-A059-81F59FD49C77}"/>
                </a:ext>
              </a:extLst>
            </p:cNvPr>
            <p:cNvSpPr/>
            <p:nvPr/>
          </p:nvSpPr>
          <p:spPr bwMode="auto">
            <a:xfrm>
              <a:off x="3885837" y="5724413"/>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96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2C6F-9DB0-A749-8B91-B0D9B2DC5E19}"/>
              </a:ext>
            </a:extLst>
          </p:cNvPr>
          <p:cNvSpPr>
            <a:spLocks noGrp="1"/>
          </p:cNvSpPr>
          <p:nvPr>
            <p:ph type="title"/>
          </p:nvPr>
        </p:nvSpPr>
        <p:spPr/>
        <p:txBody>
          <a:bodyPr/>
          <a:lstStyle/>
          <a:p>
            <a:r>
              <a:rPr lang="en-US" noProof="0" dirty="0"/>
              <a:t>Azure Monitor</a:t>
            </a:r>
          </a:p>
        </p:txBody>
      </p:sp>
      <p:pic>
        <p:nvPicPr>
          <p:cNvPr id="4" name="Picture 3">
            <a:extLst>
              <a:ext uri="{FF2B5EF4-FFF2-40B4-BE49-F238E27FC236}">
                <a16:creationId xmlns:a16="http://schemas.microsoft.com/office/drawing/2014/main" id="{3ED4661B-9B77-E44B-98A4-E18258BBA478}"/>
              </a:ext>
            </a:extLst>
          </p:cNvPr>
          <p:cNvPicPr>
            <a:picLocks noChangeAspect="1"/>
          </p:cNvPicPr>
          <p:nvPr/>
        </p:nvPicPr>
        <p:blipFill>
          <a:blip r:embed="rId2"/>
          <a:stretch>
            <a:fillRect/>
          </a:stretch>
        </p:blipFill>
        <p:spPr>
          <a:xfrm>
            <a:off x="762954" y="819398"/>
            <a:ext cx="10742073" cy="5987752"/>
          </a:xfrm>
          <a:prstGeom prst="rect">
            <a:avLst/>
          </a:prstGeom>
        </p:spPr>
      </p:pic>
    </p:spTree>
    <p:extLst>
      <p:ext uri="{BB962C8B-B14F-4D97-AF65-F5344CB8AC3E}">
        <p14:creationId xmlns:p14="http://schemas.microsoft.com/office/powerpoint/2010/main" val="9647021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50A2-6AE5-4455-9C44-496BBF6630CE}"/>
              </a:ext>
            </a:extLst>
          </p:cNvPr>
          <p:cNvSpPr>
            <a:spLocks noGrp="1"/>
          </p:cNvSpPr>
          <p:nvPr>
            <p:ph type="title"/>
          </p:nvPr>
        </p:nvSpPr>
        <p:spPr/>
        <p:txBody>
          <a:bodyPr/>
          <a:lstStyle/>
          <a:p>
            <a:r>
              <a:rPr lang="en-US" noProof="0" dirty="0"/>
              <a:t>Microservices using App Services and Functions</a:t>
            </a:r>
          </a:p>
        </p:txBody>
      </p:sp>
      <p:pic>
        <p:nvPicPr>
          <p:cNvPr id="4" name="Picture 3">
            <a:extLst>
              <a:ext uri="{FF2B5EF4-FFF2-40B4-BE49-F238E27FC236}">
                <a16:creationId xmlns:a16="http://schemas.microsoft.com/office/drawing/2014/main" id="{30B4D6C7-109F-45FF-B508-5E0DC622B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695" y="1029390"/>
            <a:ext cx="9416785" cy="5822522"/>
          </a:xfrm>
          <a:prstGeom prst="rect">
            <a:avLst/>
          </a:prstGeom>
        </p:spPr>
      </p:pic>
    </p:spTree>
    <p:extLst>
      <p:ext uri="{BB962C8B-B14F-4D97-AF65-F5344CB8AC3E}">
        <p14:creationId xmlns:p14="http://schemas.microsoft.com/office/powerpoint/2010/main" val="36421580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noProof="0" dirty="0">
                <a:solidFill>
                  <a:srgbClr val="505050"/>
                </a:solidFill>
              </a:rPr>
              <a:t>Definition</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Microservices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2518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The microservice architectural style is an approach to developing a single application as a </a:t>
            </a:r>
            <a:r>
              <a:rPr lang="en-US" sz="2800" b="1">
                <a:solidFill>
                  <a:srgbClr val="0078D7"/>
                </a:solidFill>
              </a:rPr>
              <a:t>suite of small services</a:t>
            </a:r>
            <a:r>
              <a:rPr lang="en-US" sz="2800"/>
              <a:t>, each </a:t>
            </a:r>
            <a:r>
              <a:rPr lang="en-US" sz="2800" b="1">
                <a:solidFill>
                  <a:srgbClr val="0078D7"/>
                </a:solidFill>
              </a:rPr>
              <a:t>running in its own process</a:t>
            </a:r>
            <a:r>
              <a:rPr lang="en-US" sz="2800"/>
              <a:t> and communicating with lightweight mechanisms, often an HTTP resource API. These services are </a:t>
            </a:r>
            <a:r>
              <a:rPr lang="en-US" sz="2800" b="1">
                <a:solidFill>
                  <a:srgbClr val="0078D7"/>
                </a:solidFill>
              </a:rPr>
              <a:t>built around business capabilities </a:t>
            </a:r>
            <a:r>
              <a:rPr lang="en-US" sz="2800"/>
              <a:t>and </a:t>
            </a:r>
            <a:r>
              <a:rPr lang="en-US" sz="2800" b="1">
                <a:solidFill>
                  <a:srgbClr val="0078D7"/>
                </a:solidFill>
              </a:rPr>
              <a:t>independently deployable </a:t>
            </a:r>
            <a:r>
              <a:rPr lang="en-US" sz="2800"/>
              <a:t>by fully automated deployment machinery. There is a </a:t>
            </a:r>
            <a:r>
              <a:rPr lang="en-US" sz="2800" b="1">
                <a:solidFill>
                  <a:srgbClr val="0078D7"/>
                </a:solidFill>
              </a:rPr>
              <a:t>bare minimum of centralized management </a:t>
            </a:r>
            <a:r>
              <a:rPr lang="en-US" sz="2800"/>
              <a:t>of these services, which may be written in different programming languages and use different data storage.</a:t>
            </a:r>
          </a:p>
          <a:p>
            <a:endParaRPr lang="en-US" sz="2800"/>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3152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9276967" y="4948009"/>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32805" y="5486554"/>
            <a:ext cx="3432671"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James Lewis &amp; Martin Fowler</a:t>
            </a:r>
            <a:endParaRPr lang="LID4096" kern="0" err="1">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Characteristics</a:t>
            </a:r>
          </a:p>
        </p:txBody>
      </p:sp>
      <p:pic>
        <p:nvPicPr>
          <p:cNvPr id="2" name="Picture 1">
            <a:extLst>
              <a:ext uri="{FF2B5EF4-FFF2-40B4-BE49-F238E27FC236}">
                <a16:creationId xmlns:a16="http://schemas.microsoft.com/office/drawing/2014/main" id="{4DF8A47B-3051-4C93-81A4-2FC74B1ED68A}"/>
              </a:ext>
            </a:extLst>
          </p:cNvPr>
          <p:cNvPicPr>
            <a:picLocks noChangeAspect="1"/>
          </p:cNvPicPr>
          <p:nvPr/>
        </p:nvPicPr>
        <p:blipFill>
          <a:blip r:embed="rId3"/>
          <a:stretch>
            <a:fillRect/>
          </a:stretch>
        </p:blipFill>
        <p:spPr>
          <a:xfrm>
            <a:off x="6959600" y="1275569"/>
            <a:ext cx="5476875" cy="432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02485A51-1C04-4BD1-9A0D-1ABAA940B147}"/>
              </a:ext>
            </a:extLst>
          </p:cNvPr>
          <p:cNvSpPr txBox="1"/>
          <p:nvPr/>
        </p:nvSpPr>
        <p:spPr>
          <a:xfrm>
            <a:off x="66383" y="1442008"/>
            <a:ext cx="7283470"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a:solidFill>
                  <a:srgbClr val="000000"/>
                </a:solidFill>
              </a:rPr>
              <a:t>Services implement single business or technical concern (</a:t>
            </a:r>
            <a:r>
              <a:rPr lang="de-DE" sz="2400" b="1">
                <a:solidFill>
                  <a:srgbClr val="000000"/>
                </a:solidFill>
              </a:rPr>
              <a:t>single responsibility principle</a:t>
            </a:r>
            <a:r>
              <a:rPr lang="de-DE" sz="2400">
                <a:solidFill>
                  <a:srgbClr val="000000"/>
                </a:solidFill>
              </a:rPr>
              <a:t>)</a:t>
            </a:r>
          </a:p>
          <a:p>
            <a:pPr marL="342900" indent="-342900">
              <a:lnSpc>
                <a:spcPct val="90000"/>
              </a:lnSpc>
              <a:spcAft>
                <a:spcPts val="600"/>
              </a:spcAft>
              <a:buFont typeface="Arial" panose="020B0604020202020204" pitchFamily="34" charset="0"/>
              <a:buChar char="•"/>
            </a:pPr>
            <a:endParaRPr lang="de-DE" sz="2400">
              <a:solidFill>
                <a:srgbClr val="000000"/>
              </a:solidFill>
            </a:endParaRPr>
          </a:p>
          <a:p>
            <a:pPr marL="342900" indent="-342900">
              <a:lnSpc>
                <a:spcPct val="90000"/>
              </a:lnSpc>
              <a:spcAft>
                <a:spcPts val="600"/>
              </a:spcAft>
              <a:buFont typeface="Arial" panose="020B0604020202020204" pitchFamily="34" charset="0"/>
              <a:buChar char="•"/>
            </a:pPr>
            <a:r>
              <a:rPr lang="de-DE" sz="2400">
                <a:solidFill>
                  <a:srgbClr val="000000"/>
                </a:solidFill>
              </a:rPr>
              <a:t>Each service has its </a:t>
            </a:r>
            <a:r>
              <a:rPr lang="de-DE" sz="2400" b="1">
                <a:solidFill>
                  <a:srgbClr val="000000"/>
                </a:solidFill>
              </a:rPr>
              <a:t>own data repository </a:t>
            </a:r>
          </a:p>
          <a:p>
            <a:pPr marL="342900" indent="-342900">
              <a:lnSpc>
                <a:spcPct val="90000"/>
              </a:lnSpc>
              <a:spcAft>
                <a:spcPts val="600"/>
              </a:spcAft>
              <a:buFont typeface="Arial" panose="020B0604020202020204" pitchFamily="34" charset="0"/>
              <a:buChar char="•"/>
            </a:pPr>
            <a:endParaRPr lang="de-DE" sz="2400" b="1">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Services are </a:t>
            </a:r>
            <a:r>
              <a:rPr lang="de-CH" sz="2400" b="1">
                <a:solidFill>
                  <a:srgbClr val="000000"/>
                </a:solidFill>
              </a:rPr>
              <a:t>developed, deployed and scaled independently</a:t>
            </a:r>
          </a:p>
          <a:p>
            <a:pPr marL="342900" indent="-342900">
              <a:lnSpc>
                <a:spcPct val="90000"/>
              </a:lnSpc>
              <a:spcAft>
                <a:spcPts val="600"/>
              </a:spcAft>
              <a:buFont typeface="Arial" panose="020B0604020202020204" pitchFamily="34" charset="0"/>
              <a:buChar char="•"/>
            </a:pPr>
            <a:endParaRPr lang="de-DE" sz="2400" b="1">
              <a:solidFill>
                <a:srgbClr val="000000"/>
              </a:solidFill>
            </a:endParaRPr>
          </a:p>
          <a:p>
            <a:pPr marL="342900" indent="-342900">
              <a:lnSpc>
                <a:spcPct val="90000"/>
              </a:lnSpc>
              <a:spcAft>
                <a:spcPts val="600"/>
              </a:spcAft>
              <a:buFont typeface="Arial" panose="020B0604020202020204" pitchFamily="34" charset="0"/>
              <a:buChar char="•"/>
            </a:pPr>
            <a:r>
              <a:rPr lang="de-DE" sz="2400">
                <a:solidFill>
                  <a:srgbClr val="000000"/>
                </a:solidFill>
              </a:rPr>
              <a:t>Clients access the services through </a:t>
            </a:r>
            <a:r>
              <a:rPr lang="de-DE" sz="2400" b="1">
                <a:solidFill>
                  <a:srgbClr val="000000"/>
                </a:solidFill>
              </a:rPr>
              <a:t>well-defined APIs or Messages</a:t>
            </a:r>
          </a:p>
          <a:p>
            <a:pPr marL="342900" indent="-342900">
              <a:lnSpc>
                <a:spcPct val="90000"/>
              </a:lnSpc>
              <a:spcAft>
                <a:spcPts val="600"/>
              </a:spcAft>
              <a:buFont typeface="Arial" panose="020B0604020202020204" pitchFamily="34" charset="0"/>
              <a:buChar char="•"/>
            </a:pPr>
            <a:endParaRPr lang="de-DE" sz="2400" b="1">
              <a:solidFill>
                <a:srgbClr val="000000"/>
              </a:solidFill>
            </a:endParaRPr>
          </a:p>
          <a:p>
            <a:pPr marL="342900" indent="-342900">
              <a:lnSpc>
                <a:spcPct val="90000"/>
              </a:lnSpc>
              <a:spcAft>
                <a:spcPts val="600"/>
              </a:spcAft>
              <a:buFont typeface="Arial" panose="020B0604020202020204" pitchFamily="34" charset="0"/>
              <a:buChar char="•"/>
            </a:pPr>
            <a:r>
              <a:rPr lang="de-DE" sz="2400">
                <a:solidFill>
                  <a:srgbClr val="000000"/>
                </a:solidFill>
              </a:rPr>
              <a:t>Services run in their </a:t>
            </a:r>
            <a:r>
              <a:rPr lang="de-DE" sz="2400" b="1">
                <a:solidFill>
                  <a:srgbClr val="000000"/>
                </a:solidFill>
              </a:rPr>
              <a:t>own processes and/or containers</a:t>
            </a:r>
          </a:p>
        </p:txBody>
      </p:sp>
    </p:spTree>
    <p:extLst>
      <p:ext uri="{BB962C8B-B14F-4D97-AF65-F5344CB8AC3E}">
        <p14:creationId xmlns:p14="http://schemas.microsoft.com/office/powerpoint/2010/main" val="342668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noProof="0" dirty="0"/>
              <a:t>Benefits</a:t>
            </a:r>
          </a:p>
        </p:txBody>
      </p:sp>
      <p:sp>
        <p:nvSpPr>
          <p:cNvPr id="2" name="TextBox 1">
            <a:extLst>
              <a:ext uri="{FF2B5EF4-FFF2-40B4-BE49-F238E27FC236}">
                <a16:creationId xmlns:a16="http://schemas.microsoft.com/office/drawing/2014/main" id="{FB28BFA4-33C4-45F9-90C3-C56E7E1A8F37}"/>
              </a:ext>
            </a:extLst>
          </p:cNvPr>
          <p:cNvSpPr txBox="1"/>
          <p:nvPr/>
        </p:nvSpPr>
        <p:spPr>
          <a:xfrm>
            <a:off x="434975" y="1552389"/>
            <a:ext cx="4323748" cy="472129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CH" sz="2400">
                <a:solidFill>
                  <a:srgbClr val="000000"/>
                </a:solidFill>
              </a:rPr>
              <a:t>Independent deployments</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Independent development</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Small, focused teams</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Fault isolation</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Mixed technology stacks</a:t>
            </a:r>
          </a:p>
          <a:p>
            <a:pPr marL="342900" indent="-342900">
              <a:lnSpc>
                <a:spcPct val="90000"/>
              </a:lnSpc>
              <a:spcAft>
                <a:spcPts val="600"/>
              </a:spcAft>
              <a:buFont typeface="Arial" panose="020B0604020202020204" pitchFamily="34" charset="0"/>
              <a:buChar char="•"/>
            </a:pPr>
            <a:endParaRPr lang="de-CH" sz="2400">
              <a:solidFill>
                <a:srgbClr val="000000"/>
              </a:solidFill>
            </a:endParaRPr>
          </a:p>
          <a:p>
            <a:pPr marL="342900" indent="-342900">
              <a:lnSpc>
                <a:spcPct val="90000"/>
              </a:lnSpc>
              <a:spcAft>
                <a:spcPts val="600"/>
              </a:spcAft>
              <a:buFont typeface="Arial" panose="020B0604020202020204" pitchFamily="34" charset="0"/>
              <a:buChar char="•"/>
            </a:pPr>
            <a:r>
              <a:rPr lang="de-CH" sz="2400">
                <a:solidFill>
                  <a:srgbClr val="000000"/>
                </a:solidFill>
              </a:rPr>
              <a:t>Granular scaling</a:t>
            </a:r>
          </a:p>
        </p:txBody>
      </p:sp>
      <p:pic>
        <p:nvPicPr>
          <p:cNvPr id="6" name="Picture 5">
            <a:extLst>
              <a:ext uri="{FF2B5EF4-FFF2-40B4-BE49-F238E27FC236}">
                <a16:creationId xmlns:a16="http://schemas.microsoft.com/office/drawing/2014/main" id="{CD4689EF-9E25-4C21-9C8C-9547322D7B5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5496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4625</Words>
  <Application>Microsoft Office PowerPoint</Application>
  <PresentationFormat>Custom</PresentationFormat>
  <Paragraphs>757</Paragraphs>
  <Slides>67</Slides>
  <Notes>55</Notes>
  <HiddenSlides>9</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Arial</vt:lpstr>
      <vt:lpstr>Calibri</vt:lpstr>
      <vt:lpstr>Consolas</vt:lpstr>
      <vt:lpstr>Microsoft Sans Serif</vt:lpstr>
      <vt:lpstr>Rockwell Extra Bold</vt:lpstr>
      <vt:lpstr>Segoe Semibold</vt:lpstr>
      <vt:lpstr>Segoe UI</vt:lpstr>
      <vt:lpstr>Segoe UI Light</vt:lpstr>
      <vt:lpstr>Segoe UI Semibold</vt:lpstr>
      <vt:lpstr>Segoe UI Semilight</vt:lpstr>
      <vt:lpstr>sirba-web-1</vt:lpstr>
      <vt:lpstr>Wingdings</vt:lpstr>
      <vt:lpstr>Azure PPT Template - 2018</vt:lpstr>
      <vt:lpstr>SQL Server 2017</vt:lpstr>
      <vt:lpstr>Modern  Application  Architecture in Azure</vt:lpstr>
      <vt:lpstr>History of “modern” Architecture</vt:lpstr>
      <vt:lpstr>History of “modern” Architecture</vt:lpstr>
      <vt:lpstr>History : Service-Oriented Architecture</vt:lpstr>
      <vt:lpstr>History: Software as a Service (SaaS)</vt:lpstr>
      <vt:lpstr>History: The 12 Factors</vt:lpstr>
      <vt:lpstr>Microservices</vt:lpstr>
      <vt:lpstr>Characteristics</vt:lpstr>
      <vt:lpstr>Benefits</vt:lpstr>
      <vt:lpstr>Challenges</vt:lpstr>
      <vt:lpstr>Microservices Consider for:</vt:lpstr>
      <vt:lpstr>Service boundaries</vt:lpstr>
      <vt:lpstr>Data considerations</vt:lpstr>
      <vt:lpstr>Interservice communication</vt:lpstr>
      <vt:lpstr>Workflows</vt:lpstr>
      <vt:lpstr>Team boundaries</vt:lpstr>
      <vt:lpstr>DevOps</vt:lpstr>
      <vt:lpstr>Continuous learning &amp; monitoring</vt:lpstr>
      <vt:lpstr>Design Patterns</vt:lpstr>
      <vt:lpstr>What is a design pattern?</vt:lpstr>
      <vt:lpstr>Design Patterns for Microservices</vt:lpstr>
      <vt:lpstr>API Gateway</vt:lpstr>
      <vt:lpstr>Ambassador</vt:lpstr>
      <vt:lpstr>Sidecar</vt:lpstr>
      <vt:lpstr>Strangler</vt:lpstr>
      <vt:lpstr>Anti-Corruption Layer</vt:lpstr>
      <vt:lpstr>Bulkhead</vt:lpstr>
      <vt:lpstr>Gateway Offloading</vt:lpstr>
      <vt:lpstr>Cache-Aside</vt:lpstr>
      <vt:lpstr>Q&amp;A</vt:lpstr>
      <vt:lpstr>The “evolution” of application platforms &amp;  </vt:lpstr>
      <vt:lpstr>PowerPoint Presentation</vt:lpstr>
      <vt:lpstr>PowerPoint Presentation</vt:lpstr>
      <vt:lpstr>PowerPoint Presentation</vt:lpstr>
      <vt:lpstr>PowerPoint Presentation</vt:lpstr>
      <vt:lpstr>Azure Cloud App compute offerings</vt:lpstr>
      <vt:lpstr>PowerPoint Presentation</vt:lpstr>
      <vt:lpstr>PowerPoint Presentation</vt:lpstr>
      <vt:lpstr>From infrastructure to innovation</vt:lpstr>
      <vt:lpstr>Open Service Broker for Azure</vt:lpstr>
      <vt:lpstr>PowerPoint Presentation</vt:lpstr>
      <vt:lpstr>What can you build with ACI</vt:lpstr>
      <vt:lpstr>Nodeless Kubernetes (AKS + ACI) </vt:lpstr>
      <vt:lpstr>Virtual Kubelet</vt:lpstr>
      <vt:lpstr>PowerPoint Presentation</vt:lpstr>
      <vt:lpstr>What is Azure Functions?</vt:lpstr>
      <vt:lpstr>What is Azure Functions?</vt:lpstr>
      <vt:lpstr>PowerPoint Presentation</vt:lpstr>
      <vt:lpstr>Microsoft Azure Serverless Platform</vt:lpstr>
      <vt:lpstr>PowerPoint Presentation</vt:lpstr>
      <vt:lpstr>PowerPoint Presentation</vt:lpstr>
      <vt:lpstr>PowerPoint Presentation</vt:lpstr>
      <vt:lpstr>PowerPoint Presentation</vt:lpstr>
      <vt:lpstr>Differentiators of App Service</vt:lpstr>
      <vt:lpstr>PowerPoint Presentation</vt:lpstr>
      <vt:lpstr>PowerPoint Presentation</vt:lpstr>
      <vt:lpstr>Microsoft Azure database services</vt:lpstr>
      <vt:lpstr>Azure Cosmos DB </vt:lpstr>
      <vt:lpstr>FIVE WELL-DEFINED CONSISTENCY MODELS</vt:lpstr>
      <vt:lpstr>GUARANTEED LOW LATENCY</vt:lpstr>
      <vt:lpstr>Azure SQL Database – Everything built-in</vt:lpstr>
      <vt:lpstr>Monitoring/Diagnostics</vt:lpstr>
      <vt:lpstr>Monitoring &amp; diagnostics</vt:lpstr>
      <vt:lpstr>Diagnostics and Monitoring</vt:lpstr>
      <vt:lpstr>Azure Monitor</vt:lpstr>
      <vt:lpstr>Microservices using App Services and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Application  Architecture in Azure</dc:title>
  <dc:creator/>
  <cp:keywords/>
  <cp:revision>1</cp:revision>
  <dcterms:modified xsi:type="dcterms:W3CDTF">2019-03-28T13:00:46Z</dcterms:modified>
</cp:coreProperties>
</file>